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5"/>
  </p:notesMasterIdLst>
  <p:sldIdLst>
    <p:sldId id="258" r:id="rId5"/>
    <p:sldId id="292" r:id="rId6"/>
    <p:sldId id="293" r:id="rId7"/>
    <p:sldId id="294" r:id="rId8"/>
    <p:sldId id="296" r:id="rId9"/>
    <p:sldId id="264" r:id="rId10"/>
    <p:sldId id="266" r:id="rId11"/>
    <p:sldId id="267" r:id="rId12"/>
    <p:sldId id="268" r:id="rId13"/>
    <p:sldId id="270" r:id="rId14"/>
    <p:sldId id="310" r:id="rId15"/>
    <p:sldId id="312" r:id="rId16"/>
    <p:sldId id="326" r:id="rId17"/>
    <p:sldId id="315" r:id="rId18"/>
    <p:sldId id="313" r:id="rId19"/>
    <p:sldId id="259" r:id="rId20"/>
    <p:sldId id="327" r:id="rId21"/>
    <p:sldId id="328" r:id="rId22"/>
    <p:sldId id="257" r:id="rId23"/>
    <p:sldId id="25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7EC8"/>
    <a:srgbClr val="5E9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EB34FA-1A2E-4EB2-9AAF-C769A04FBDA3}" v="17" dt="2026-06-23T14:14:23.3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ison Wallace" userId="80cde895-65ab-4153-a1c7-58a0b2255520" providerId="ADAL" clId="{3BF0D06A-14DA-472A-A3B5-5B110C82A092}"/>
    <pc:docChg chg="undo custSel addSld delSld modSld sldOrd">
      <pc:chgData name="Madison Wallace" userId="80cde895-65ab-4153-a1c7-58a0b2255520" providerId="ADAL" clId="{3BF0D06A-14DA-472A-A3B5-5B110C82A092}" dt="2026-06-23T14:26:09.002" v="2542" actId="20577"/>
      <pc:docMkLst>
        <pc:docMk/>
      </pc:docMkLst>
      <pc:sldChg chg="ord">
        <pc:chgData name="Madison Wallace" userId="80cde895-65ab-4153-a1c7-58a0b2255520" providerId="ADAL" clId="{3BF0D06A-14DA-472A-A3B5-5B110C82A092}" dt="2026-06-22T21:08:58.739" v="218"/>
        <pc:sldMkLst>
          <pc:docMk/>
          <pc:sldMk cId="0" sldId="256"/>
        </pc:sldMkLst>
      </pc:sldChg>
      <pc:sldChg chg="ord">
        <pc:chgData name="Madison Wallace" userId="80cde895-65ab-4153-a1c7-58a0b2255520" providerId="ADAL" clId="{3BF0D06A-14DA-472A-A3B5-5B110C82A092}" dt="2026-06-22T21:08:56.855" v="216"/>
        <pc:sldMkLst>
          <pc:docMk/>
          <pc:sldMk cId="0" sldId="257"/>
        </pc:sldMkLst>
      </pc:sldChg>
      <pc:sldChg chg="modNotesTx">
        <pc:chgData name="Madison Wallace" userId="80cde895-65ab-4153-a1c7-58a0b2255520" providerId="ADAL" clId="{3BF0D06A-14DA-472A-A3B5-5B110C82A092}" dt="2026-06-23T14:09:57.931" v="990" actId="20577"/>
        <pc:sldMkLst>
          <pc:docMk/>
          <pc:sldMk cId="0" sldId="258"/>
        </pc:sldMkLst>
      </pc:sldChg>
      <pc:sldChg chg="modSp mod">
        <pc:chgData name="Madison Wallace" userId="80cde895-65ab-4153-a1c7-58a0b2255520" providerId="ADAL" clId="{3BF0D06A-14DA-472A-A3B5-5B110C82A092}" dt="2026-06-22T20:59:40.843" v="36" actId="20577"/>
        <pc:sldMkLst>
          <pc:docMk/>
          <pc:sldMk cId="0" sldId="259"/>
        </pc:sldMkLst>
        <pc:spChg chg="mod">
          <ac:chgData name="Madison Wallace" userId="80cde895-65ab-4153-a1c7-58a0b2255520" providerId="ADAL" clId="{3BF0D06A-14DA-472A-A3B5-5B110C82A092}" dt="2026-06-22T20:59:40.843" v="36" actId="20577"/>
          <ac:spMkLst>
            <pc:docMk/>
            <pc:sldMk cId="0" sldId="259"/>
            <ac:spMk id="3" creationId="{00000000-0000-0000-0000-000000000000}"/>
          </ac:spMkLst>
        </pc:spChg>
      </pc:sldChg>
      <pc:sldChg chg="del">
        <pc:chgData name="Madison Wallace" userId="80cde895-65ab-4153-a1c7-58a0b2255520" providerId="ADAL" clId="{3BF0D06A-14DA-472A-A3B5-5B110C82A092}" dt="2026-06-22T21:33:45.043" v="356" actId="47"/>
        <pc:sldMkLst>
          <pc:docMk/>
          <pc:sldMk cId="1979587993" sldId="262"/>
        </pc:sldMkLst>
      </pc:sldChg>
      <pc:sldChg chg="modNotesTx">
        <pc:chgData name="Madison Wallace" userId="80cde895-65ab-4153-a1c7-58a0b2255520" providerId="ADAL" clId="{3BF0D06A-14DA-472A-A3B5-5B110C82A092}" dt="2026-06-23T14:18:10.499" v="2086" actId="20577"/>
        <pc:sldMkLst>
          <pc:docMk/>
          <pc:sldMk cId="106938282" sldId="264"/>
        </pc:sldMkLst>
      </pc:sldChg>
      <pc:sldChg chg="modSp mod modNotesTx">
        <pc:chgData name="Madison Wallace" userId="80cde895-65ab-4153-a1c7-58a0b2255520" providerId="ADAL" clId="{3BF0D06A-14DA-472A-A3B5-5B110C82A092}" dt="2026-06-23T14:20:08.525" v="2400" actId="20577"/>
        <pc:sldMkLst>
          <pc:docMk/>
          <pc:sldMk cId="1670722685" sldId="266"/>
        </pc:sldMkLst>
        <pc:spChg chg="mod">
          <ac:chgData name="Madison Wallace" userId="80cde895-65ab-4153-a1c7-58a0b2255520" providerId="ADAL" clId="{3BF0D06A-14DA-472A-A3B5-5B110C82A092}" dt="2026-06-22T21:27:17.305" v="355" actId="13926"/>
          <ac:spMkLst>
            <pc:docMk/>
            <pc:sldMk cId="1670722685" sldId="266"/>
            <ac:spMk id="4" creationId="{470076AD-6F86-964D-CE19-884CCC48088E}"/>
          </ac:spMkLst>
        </pc:spChg>
      </pc:sldChg>
      <pc:sldChg chg="modSp mod">
        <pc:chgData name="Madison Wallace" userId="80cde895-65ab-4153-a1c7-58a0b2255520" providerId="ADAL" clId="{3BF0D06A-14DA-472A-A3B5-5B110C82A092}" dt="2026-06-23T14:20:47.692" v="2401" actId="20577"/>
        <pc:sldMkLst>
          <pc:docMk/>
          <pc:sldMk cId="2557001632" sldId="267"/>
        </pc:sldMkLst>
        <pc:spChg chg="mod">
          <ac:chgData name="Madison Wallace" userId="80cde895-65ab-4153-a1c7-58a0b2255520" providerId="ADAL" clId="{3BF0D06A-14DA-472A-A3B5-5B110C82A092}" dt="2026-06-23T14:20:47.692" v="2401" actId="20577"/>
          <ac:spMkLst>
            <pc:docMk/>
            <pc:sldMk cId="2557001632" sldId="267"/>
            <ac:spMk id="9" creationId="{55058309-F410-9639-E098-6CBBE9CD4D51}"/>
          </ac:spMkLst>
        </pc:spChg>
      </pc:sldChg>
      <pc:sldChg chg="add del">
        <pc:chgData name="Madison Wallace" userId="80cde895-65ab-4153-a1c7-58a0b2255520" providerId="ADAL" clId="{3BF0D06A-14DA-472A-A3B5-5B110C82A092}" dt="2026-06-22T21:25:32.206" v="354" actId="47"/>
        <pc:sldMkLst>
          <pc:docMk/>
          <pc:sldMk cId="2596099314" sldId="269"/>
        </pc:sldMkLst>
      </pc:sldChg>
      <pc:sldChg chg="modNotesTx">
        <pc:chgData name="Madison Wallace" userId="80cde895-65ab-4153-a1c7-58a0b2255520" providerId="ADAL" clId="{3BF0D06A-14DA-472A-A3B5-5B110C82A092}" dt="2026-06-23T14:22:32.410" v="2421" actId="20577"/>
        <pc:sldMkLst>
          <pc:docMk/>
          <pc:sldMk cId="976266306" sldId="270"/>
        </pc:sldMkLst>
      </pc:sldChg>
      <pc:sldChg chg="del">
        <pc:chgData name="Madison Wallace" userId="80cde895-65ab-4153-a1c7-58a0b2255520" providerId="ADAL" clId="{3BF0D06A-14DA-472A-A3B5-5B110C82A092}" dt="2026-06-22T21:10:49.902" v="219" actId="47"/>
        <pc:sldMkLst>
          <pc:docMk/>
          <pc:sldMk cId="4077159515" sldId="271"/>
        </pc:sldMkLst>
      </pc:sldChg>
      <pc:sldChg chg="ord modNotesTx">
        <pc:chgData name="Madison Wallace" userId="80cde895-65ab-4153-a1c7-58a0b2255520" providerId="ADAL" clId="{3BF0D06A-14DA-472A-A3B5-5B110C82A092}" dt="2026-06-23T14:11:01.514" v="1217" actId="20577"/>
        <pc:sldMkLst>
          <pc:docMk/>
          <pc:sldMk cId="2677445686" sldId="292"/>
        </pc:sldMkLst>
      </pc:sldChg>
      <pc:sldChg chg="ord modNotesTx">
        <pc:chgData name="Madison Wallace" userId="80cde895-65ab-4153-a1c7-58a0b2255520" providerId="ADAL" clId="{3BF0D06A-14DA-472A-A3B5-5B110C82A092}" dt="2026-06-23T14:12:16.206" v="1416" actId="20577"/>
        <pc:sldMkLst>
          <pc:docMk/>
          <pc:sldMk cId="2561655893" sldId="293"/>
        </pc:sldMkLst>
      </pc:sldChg>
      <pc:sldChg chg="ord modNotesTx">
        <pc:chgData name="Madison Wallace" userId="80cde895-65ab-4153-a1c7-58a0b2255520" providerId="ADAL" clId="{3BF0D06A-14DA-472A-A3B5-5B110C82A092}" dt="2026-06-23T14:14:06.194" v="1789" actId="20577"/>
        <pc:sldMkLst>
          <pc:docMk/>
          <pc:sldMk cId="1411347157" sldId="294"/>
        </pc:sldMkLst>
      </pc:sldChg>
      <pc:sldChg chg="ord modNotesTx">
        <pc:chgData name="Madison Wallace" userId="80cde895-65ab-4153-a1c7-58a0b2255520" providerId="ADAL" clId="{3BF0D06A-14DA-472A-A3B5-5B110C82A092}" dt="2026-06-23T14:15:03.351" v="1944" actId="20577"/>
        <pc:sldMkLst>
          <pc:docMk/>
          <pc:sldMk cId="1316389212" sldId="296"/>
        </pc:sldMkLst>
      </pc:sldChg>
      <pc:sldChg chg="del">
        <pc:chgData name="Madison Wallace" userId="80cde895-65ab-4153-a1c7-58a0b2255520" providerId="ADAL" clId="{3BF0D06A-14DA-472A-A3B5-5B110C82A092}" dt="2026-06-22T21:37:01.613" v="357" actId="47"/>
        <pc:sldMkLst>
          <pc:docMk/>
          <pc:sldMk cId="1059068967" sldId="309"/>
        </pc:sldMkLst>
      </pc:sldChg>
      <pc:sldChg chg="modNotesTx">
        <pc:chgData name="Madison Wallace" userId="80cde895-65ab-4153-a1c7-58a0b2255520" providerId="ADAL" clId="{3BF0D06A-14DA-472A-A3B5-5B110C82A092}" dt="2026-06-23T14:26:09.002" v="2542" actId="20577"/>
        <pc:sldMkLst>
          <pc:docMk/>
          <pc:sldMk cId="991398676" sldId="313"/>
        </pc:sldMkLst>
      </pc:sldChg>
      <pc:sldChg chg="addSp delSp modSp new mod ord">
        <pc:chgData name="Madison Wallace" userId="80cde895-65ab-4153-a1c7-58a0b2255520" providerId="ADAL" clId="{3BF0D06A-14DA-472A-A3B5-5B110C82A092}" dt="2026-06-22T21:41:56.507" v="361" actId="1076"/>
        <pc:sldMkLst>
          <pc:docMk/>
          <pc:sldMk cId="2354473662" sldId="327"/>
        </pc:sldMkLst>
        <pc:spChg chg="mod">
          <ac:chgData name="Madison Wallace" userId="80cde895-65ab-4153-a1c7-58a0b2255520" providerId="ADAL" clId="{3BF0D06A-14DA-472A-A3B5-5B110C82A092}" dt="2026-06-22T21:05:13.036" v="135" actId="20577"/>
          <ac:spMkLst>
            <pc:docMk/>
            <pc:sldMk cId="2354473662" sldId="327"/>
            <ac:spMk id="2" creationId="{E07502FC-D4C0-E1BE-78D2-8F8A18786D4C}"/>
          </ac:spMkLst>
        </pc:spChg>
        <pc:spChg chg="del">
          <ac:chgData name="Madison Wallace" userId="80cde895-65ab-4153-a1c7-58a0b2255520" providerId="ADAL" clId="{3BF0D06A-14DA-472A-A3B5-5B110C82A092}" dt="2026-06-22T20:58:09.512" v="1" actId="22"/>
          <ac:spMkLst>
            <pc:docMk/>
            <pc:sldMk cId="2354473662" sldId="327"/>
            <ac:spMk id="3" creationId="{E5BB42B2-7F0F-7D52-7381-873739290D55}"/>
          </ac:spMkLst>
        </pc:spChg>
        <pc:spChg chg="add del mod">
          <ac:chgData name="Madison Wallace" userId="80cde895-65ab-4153-a1c7-58a0b2255520" providerId="ADAL" clId="{3BF0D06A-14DA-472A-A3B5-5B110C82A092}" dt="2026-06-22T21:04:53.958" v="117" actId="22"/>
          <ac:spMkLst>
            <pc:docMk/>
            <pc:sldMk cId="2354473662" sldId="327"/>
            <ac:spMk id="7" creationId="{26E5F211-1031-779F-8834-A9F4BDE5D28D}"/>
          </ac:spMkLst>
        </pc:spChg>
        <pc:spChg chg="add del mod">
          <ac:chgData name="Madison Wallace" userId="80cde895-65ab-4153-a1c7-58a0b2255520" providerId="ADAL" clId="{3BF0D06A-14DA-472A-A3B5-5B110C82A092}" dt="2026-06-22T21:05:48.466" v="158" actId="22"/>
          <ac:spMkLst>
            <pc:docMk/>
            <pc:sldMk cId="2354473662" sldId="327"/>
            <ac:spMk id="12" creationId="{1D9833D2-9AEB-0437-B526-EEAC63E0A535}"/>
          </ac:spMkLst>
        </pc:spChg>
        <pc:graphicFrameChg chg="add mod">
          <ac:chgData name="Madison Wallace" userId="80cde895-65ab-4153-a1c7-58a0b2255520" providerId="ADAL" clId="{3BF0D06A-14DA-472A-A3B5-5B110C82A092}" dt="2026-06-22T21:04:38.090" v="107"/>
          <ac:graphicFrameMkLst>
            <pc:docMk/>
            <pc:sldMk cId="2354473662" sldId="327"/>
            <ac:graphicFrameMk id="8" creationId="{40915358-D8B0-8C2B-D043-61F24DDF91B2}"/>
          </ac:graphicFrameMkLst>
        </pc:graphicFrameChg>
        <pc:picChg chg="add del mod ord">
          <ac:chgData name="Madison Wallace" userId="80cde895-65ab-4153-a1c7-58a0b2255520" providerId="ADAL" clId="{3BF0D06A-14DA-472A-A3B5-5B110C82A092}" dt="2026-06-22T21:00:59.911" v="37" actId="478"/>
          <ac:picMkLst>
            <pc:docMk/>
            <pc:sldMk cId="2354473662" sldId="327"/>
            <ac:picMk id="5" creationId="{E6F4D786-9282-900E-0631-1C9745A66E34}"/>
          </ac:picMkLst>
        </pc:picChg>
        <pc:picChg chg="add del mod ord">
          <ac:chgData name="Madison Wallace" userId="80cde895-65ab-4153-a1c7-58a0b2255520" providerId="ADAL" clId="{3BF0D06A-14DA-472A-A3B5-5B110C82A092}" dt="2026-06-22T21:05:42.922" v="154" actId="478"/>
          <ac:picMkLst>
            <pc:docMk/>
            <pc:sldMk cId="2354473662" sldId="327"/>
            <ac:picMk id="10" creationId="{02F1F48A-D9FA-FF15-21DA-2DA3EA56F32A}"/>
          </ac:picMkLst>
        </pc:picChg>
        <pc:picChg chg="add mod ord">
          <ac:chgData name="Madison Wallace" userId="80cde895-65ab-4153-a1c7-58a0b2255520" providerId="ADAL" clId="{3BF0D06A-14DA-472A-A3B5-5B110C82A092}" dt="2026-06-22T21:41:56.507" v="361" actId="1076"/>
          <ac:picMkLst>
            <pc:docMk/>
            <pc:sldMk cId="2354473662" sldId="327"/>
            <ac:picMk id="14" creationId="{2991F1B2-3474-3BAC-A3EF-88DEC544297D}"/>
          </ac:picMkLst>
        </pc:picChg>
      </pc:sldChg>
      <pc:sldChg chg="addSp modSp new del mod">
        <pc:chgData name="Madison Wallace" userId="80cde895-65ab-4153-a1c7-58a0b2255520" providerId="ADAL" clId="{3BF0D06A-14DA-472A-A3B5-5B110C82A092}" dt="2026-06-22T21:06:06.731" v="161" actId="2696"/>
        <pc:sldMkLst>
          <pc:docMk/>
          <pc:sldMk cId="2809328095" sldId="328"/>
        </pc:sldMkLst>
        <pc:graphicFrameChg chg="add mod modGraphic">
          <ac:chgData name="Madison Wallace" userId="80cde895-65ab-4153-a1c7-58a0b2255520" providerId="ADAL" clId="{3BF0D06A-14DA-472A-A3B5-5B110C82A092}" dt="2026-06-22T21:05:38.141" v="152" actId="14734"/>
          <ac:graphicFrameMkLst>
            <pc:docMk/>
            <pc:sldMk cId="2809328095" sldId="328"/>
            <ac:graphicFrameMk id="2" creationId="{46B673C2-CE19-1B9B-397A-7B0FB65B4F18}"/>
          </ac:graphicFrameMkLst>
        </pc:graphicFrameChg>
      </pc:sldChg>
      <pc:sldChg chg="addSp delSp modSp new mod">
        <pc:chgData name="Madison Wallace" userId="80cde895-65ab-4153-a1c7-58a0b2255520" providerId="ADAL" clId="{3BF0D06A-14DA-472A-A3B5-5B110C82A092}" dt="2026-06-22T21:41:49.534" v="360" actId="1076"/>
        <pc:sldMkLst>
          <pc:docMk/>
          <pc:sldMk cId="4252062069" sldId="328"/>
        </pc:sldMkLst>
        <pc:spChg chg="mod">
          <ac:chgData name="Madison Wallace" userId="80cde895-65ab-4153-a1c7-58a0b2255520" providerId="ADAL" clId="{3BF0D06A-14DA-472A-A3B5-5B110C82A092}" dt="2026-06-22T21:41:42.181" v="358" actId="1076"/>
          <ac:spMkLst>
            <pc:docMk/>
            <pc:sldMk cId="4252062069" sldId="328"/>
            <ac:spMk id="2" creationId="{8DA2F702-E3B8-71E9-7667-0B5BD0E11077}"/>
          </ac:spMkLst>
        </pc:spChg>
        <pc:spChg chg="del mod">
          <ac:chgData name="Madison Wallace" userId="80cde895-65ab-4153-a1c7-58a0b2255520" providerId="ADAL" clId="{3BF0D06A-14DA-472A-A3B5-5B110C82A092}" dt="2026-06-22T21:08:20.652" v="211" actId="22"/>
          <ac:spMkLst>
            <pc:docMk/>
            <pc:sldMk cId="4252062069" sldId="328"/>
            <ac:spMk id="3" creationId="{5F507BF0-9850-BBA9-279B-3A1062EAF2CC}"/>
          </ac:spMkLst>
        </pc:spChg>
        <pc:picChg chg="add mod ord">
          <ac:chgData name="Madison Wallace" userId="80cde895-65ab-4153-a1c7-58a0b2255520" providerId="ADAL" clId="{3BF0D06A-14DA-472A-A3B5-5B110C82A092}" dt="2026-06-22T21:41:49.534" v="360" actId="1076"/>
          <ac:picMkLst>
            <pc:docMk/>
            <pc:sldMk cId="4252062069" sldId="328"/>
            <ac:picMk id="5" creationId="{06709239-7726-DB33-F82F-48BC74D76037}"/>
          </ac:picMkLst>
        </pc:picChg>
      </pc:sldChg>
      <pc:sldChg chg="addSp modSp new del mod">
        <pc:chgData name="Madison Wallace" userId="80cde895-65ab-4153-a1c7-58a0b2255520" providerId="ADAL" clId="{3BF0D06A-14DA-472A-A3B5-5B110C82A092}" dt="2026-06-22T21:08:30.937" v="214" actId="47"/>
        <pc:sldMkLst>
          <pc:docMk/>
          <pc:sldMk cId="113079947" sldId="329"/>
        </pc:sldMkLst>
        <pc:graphicFrameChg chg="add mod">
          <ac:chgData name="Madison Wallace" userId="80cde895-65ab-4153-a1c7-58a0b2255520" providerId="ADAL" clId="{3BF0D06A-14DA-472A-A3B5-5B110C82A092}" dt="2026-06-22T21:08:09.172" v="210" actId="1076"/>
          <ac:graphicFrameMkLst>
            <pc:docMk/>
            <pc:sldMk cId="113079947" sldId="329"/>
            <ac:graphicFrameMk id="2" creationId="{5800317D-261F-FFAC-2A53-742BDE9C86F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771B3-69E3-40EE-A18C-3DFB3B9AC125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7B8DC-2137-440F-B88F-739E553A3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19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87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6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47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47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1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1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2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45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Easiest way to begin finding your segment parameters is to review your current book of business first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B7B8DC-2137-440F-B88F-739E553A3A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13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D1D70-52D0-405D-B0B9-3AECA1A4F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092564"/>
            <a:ext cx="9144000" cy="2387600"/>
          </a:xfrm>
        </p:spPr>
        <p:txBody>
          <a:bodyPr anchor="b"/>
          <a:lstStyle>
            <a:lvl1pPr algn="l">
              <a:defRPr sz="4500">
                <a:solidFill>
                  <a:srgbClr val="367EC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2091F-2CA6-4F1C-9480-C7A8531E0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611236"/>
            <a:ext cx="9144000" cy="431628"/>
          </a:xfrm>
        </p:spPr>
        <p:txBody>
          <a:bodyPr/>
          <a:lstStyle>
            <a:lvl1pPr marL="0" indent="0" algn="l">
              <a:buNone/>
              <a:defRPr sz="1800" b="1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7874A-45B1-43D7-A5DD-D5F93B0DE1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E02E9-03DE-4CD9-889F-5A8206861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E4966-221A-4896-94A2-B409AE1DA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3CACF9-3A58-4B61-A644-18ED7533B735}"/>
              </a:ext>
            </a:extLst>
          </p:cNvPr>
          <p:cNvGrpSpPr/>
          <p:nvPr/>
        </p:nvGrpSpPr>
        <p:grpSpPr>
          <a:xfrm>
            <a:off x="7372629" y="-440316"/>
            <a:ext cx="4575057" cy="3148183"/>
            <a:chOff x="7025557" y="-493712"/>
            <a:chExt cx="4575057" cy="3148183"/>
          </a:xfrm>
        </p:grpSpPr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93FE8980-5F80-4CB8-B263-816DF7A4F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5557" y="-493712"/>
              <a:ext cx="4575057" cy="2852934"/>
            </a:xfrm>
            <a:prstGeom prst="rect">
              <a:avLst/>
            </a:prstGeom>
          </p:spPr>
        </p:pic>
        <p:pic>
          <p:nvPicPr>
            <p:cNvPr id="14" name="Picture 13" descr="Text&#10;&#10;Description automatically generated">
              <a:extLst>
                <a:ext uri="{FF2B5EF4-FFF2-40B4-BE49-F238E27FC236}">
                  <a16:creationId xmlns:a16="http://schemas.microsoft.com/office/drawing/2014/main" id="{3839011F-AB6A-4659-94ED-CBFB1C8C8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6539" y="1420688"/>
              <a:ext cx="3373240" cy="1233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188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A6D7D-DA4E-4414-BE77-98DE1DC4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D2F58-2642-4A13-9DB0-D25F1D47B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2E752-2261-4C4F-8A05-DF9AC6B6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F1349-A44F-4C54-A3B4-C3313165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1D098-8053-4017-9835-B85A5EA1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5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7A6DE-E3B9-4CFE-A431-76B7A6678C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D3D20-515F-4839-A11C-5AEE12973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D15ED-F397-4016-BA34-D741AE9F2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7303D-A079-4948-BAB5-F7C0121C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1BD51-BA21-4C4D-8E31-372559D6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3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ACA1-8682-4A5B-8D9D-D13382A8E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3A674-8C05-45BD-9F55-8DD236AEF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367EC8"/>
              </a:buClr>
              <a:defRPr/>
            </a:lvl1pPr>
            <a:lvl3pPr marL="857250" indent="-171450">
              <a:buClr>
                <a:srgbClr val="367EC8"/>
              </a:buClr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73C93-6F3A-410C-8DFB-D74DDCF8B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00331-8AE1-4AE2-BA0D-D908BEE2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6A9B8-7550-49B8-B681-7041A6C5D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1D07604-7640-FE16-92AD-9D2B4DB59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55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8F563-5BE0-4BD4-B486-AD87FBB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93650-04FE-4D6C-B836-EC4E66FB6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16155-F985-4F7F-A073-B309A1F2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7F6A5-EDF7-4DF5-84F1-7163D9DD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C2B6A-4AA2-415A-A2C7-2864CBBA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4FB78A8-8EC7-9AF2-D4E8-032BF970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7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578D5-F2AB-4238-AF3C-94C57EFB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325A0-37DD-4CAD-BD02-BDFEF2C05D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0A34BF-E1E3-4515-82E6-D9C6E2910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36C45-CBA5-4298-B80E-788C30BC51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C0378-7569-493B-A055-3A4601ECF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9A63E-AB78-4F96-A501-AAE16FB1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FD4AFBA-A0EB-E8FE-67CF-428A5DC98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2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4912A-81CE-4738-A16D-05B653A7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91B72-16FD-45CA-8148-02A6746BD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FEB69-F53A-440D-A1CE-4C23CC8CD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0157B-889F-4CA8-B1AE-5B6748C0A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D0E17C-570D-4E86-A1BC-9E675E1157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6F447C-B8FF-43D9-B887-F92ED374D0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49A5A5-8D0C-4D1B-BB65-00170A5E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CB9287-4A8D-440C-91D6-BFF58484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DC087F-52D7-40A2-5BEF-CA1B98C89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9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D9A44-7946-4FF1-B02F-1781A30F7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F30074-D34D-432F-9A96-E00478147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438962-0658-4D25-BE39-B4DE661CE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04223-332D-480D-8BD4-ADE7D1CB3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C039EE-DF58-D1B8-9B67-7C5F04109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18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AC1F77-561C-441C-8459-EF9AF884E4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68A2BA-CBAB-4EFF-9C82-D69BC8AA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3FCE5-07D6-4FBB-A6DC-92078CFAA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8774913-AAC1-6BDA-64B4-194B5E0C4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84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28B66-FEBE-4074-A403-9D360887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F0826-0D58-4CC8-B0D2-8C584B30F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1367B-2F29-482F-A144-D9F122854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0F88F-323E-4310-A036-46D0F97C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13370-E49C-43C1-87D4-4BBB5E8FD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1C3BB-C034-44CD-9444-D1DECE092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9F29BE-BCCD-5106-2A76-525AA500A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30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FBEC1-5B14-453F-BABF-5275AB81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501AB8-AB06-4EDE-AE10-29D5E86A3C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25537-4657-48FE-A0E2-47263A004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8E45FC-B9CD-4040-9100-000255A4CF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E07E5-E6FD-403B-947A-A567FE558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377D1B-48E8-4FAB-B293-7230BC58A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8A549AB-428A-AD57-59AE-8542E26E2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7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6E396C-F894-416E-B7DC-460738B3A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1F64A-DBA6-4AEA-A5C3-707085487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A7971-9589-4F4B-8C74-1BBCDD49B2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50A2A69-45BE-97FC-B303-65FC6131CE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104" y="136525"/>
            <a:ext cx="1772027" cy="7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7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367EC8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67EC8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SzPct val="7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67EC8"/>
        </a:buClr>
        <a:buSzPct val="75000"/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10EE3FE-D2A1-74D7-5169-D6190DC48F3A}"/>
              </a:ext>
            </a:extLst>
          </p:cNvPr>
          <p:cNvSpPr txBox="1">
            <a:spLocks/>
          </p:cNvSpPr>
          <p:nvPr/>
        </p:nvSpPr>
        <p:spPr>
          <a:xfrm>
            <a:off x="838200" y="408316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solidFill>
                  <a:srgbClr val="367EC8"/>
                </a:solidFill>
                <a:latin typeface="Montserrat ExtraBold"/>
              </a:rPr>
              <a:t>Modernized CX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B4FA589-E42C-FD44-7BD1-CAC843E0CFD2}"/>
              </a:ext>
            </a:extLst>
          </p:cNvPr>
          <p:cNvSpPr txBox="1">
            <a:spLocks/>
          </p:cNvSpPr>
          <p:nvPr/>
        </p:nvSpPr>
        <p:spPr>
          <a:xfrm>
            <a:off x="838200" y="5611236"/>
            <a:ext cx="9144000" cy="4316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367EC8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367EC8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750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367EC8"/>
              </a:buClr>
              <a:buSzPct val="75000"/>
              <a:buFont typeface="Wingdings" panose="05000000000000000000" pitchFamily="2" charset="2"/>
              <a:buChar char="§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latin typeface="Montserrat Black"/>
              </a:rPr>
              <a:t>Transitioning from “reviews” to relevance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D8EE-88A0-FACD-0718-20D4854F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90432" cy="1325563"/>
          </a:xfrm>
        </p:spPr>
        <p:txBody>
          <a:bodyPr>
            <a:normAutofit/>
          </a:bodyPr>
          <a:lstStyle/>
          <a:p>
            <a:r>
              <a:rPr lang="en-US"/>
              <a:t>Where the Team Stops Creating Work for Themselves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3370F-65BF-99AC-3F50-40224DBE1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3568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/>
              <a:t>Fewer prep tasks created because a meeting objective wasn’t clear</a:t>
            </a:r>
          </a:p>
          <a:p>
            <a:r>
              <a:rPr lang="en-US" sz="2400"/>
              <a:t>Clear follow-up tasks because the meeting outcomes were clear</a:t>
            </a:r>
          </a:p>
          <a:p>
            <a:r>
              <a:rPr lang="en-US" sz="2400"/>
              <a:t>Less follow-up on things we could’ve prepared for ahead of time</a:t>
            </a:r>
          </a:p>
          <a:p>
            <a:r>
              <a:rPr lang="en-US" sz="2400"/>
              <a:t>Less prep for conversations that never end up happening</a:t>
            </a:r>
          </a:p>
          <a:p>
            <a:r>
              <a:rPr lang="en-US" sz="2400"/>
              <a:t>Fewer handoffs caused by “let’s circle back on that”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C9B467-A8D1-0A76-86FB-8DAB70A46D44}"/>
              </a:ext>
            </a:extLst>
          </p:cNvPr>
          <p:cNvSpPr txBox="1"/>
          <p:nvPr/>
        </p:nvSpPr>
        <p:spPr>
          <a:xfrm>
            <a:off x="838200" y="5161895"/>
            <a:ext cx="102991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1"/>
                </a:solidFill>
              </a:rPr>
              <a:t>Team members feel the difference because clear objectives &amp; outcomes create clear work. Everything else is noise.</a:t>
            </a:r>
          </a:p>
        </p:txBody>
      </p:sp>
    </p:spTree>
    <p:extLst>
      <p:ext uri="{BB962C8B-B14F-4D97-AF65-F5344CB8AC3E}">
        <p14:creationId xmlns:p14="http://schemas.microsoft.com/office/powerpoint/2010/main" val="976266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60B4B-F9BF-C3C3-BE7D-BA25A0C4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Client Segmentation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584D0-35C9-C0AA-5DD6-A51D261DE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How we determine the scope of engagement for each client</a:t>
            </a:r>
          </a:p>
        </p:txBody>
      </p:sp>
    </p:spTree>
    <p:extLst>
      <p:ext uri="{BB962C8B-B14F-4D97-AF65-F5344CB8AC3E}">
        <p14:creationId xmlns:p14="http://schemas.microsoft.com/office/powerpoint/2010/main" val="2206885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2A6DE-E374-9A09-DF90-5912BCC36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“Segment,” really?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A8A1F-BB49-CD58-95E3-A9AFC80D5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16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/>
              <a:t>Each segment reflects: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how involved we are in planning decisions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how much judgment is expected over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how broadly we engage across the client’s world</a:t>
            </a:r>
          </a:p>
          <a:p>
            <a:pPr marL="0" indent="0">
              <a:buNone/>
            </a:pPr>
            <a:endParaRPr lang="en-US"/>
          </a:p>
          <a:p>
            <a:pPr>
              <a:buNone/>
            </a:pPr>
            <a:r>
              <a:rPr lang="en-US"/>
              <a:t>Not: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how many meetings occur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how many deliverables are produced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how large the portfolio is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Importantly, we aren’t just segmenting for today’s clients – we are segmenting for the future client roster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Again, segments describe responsibility and engagement derived from the fees clients pay us.</a:t>
            </a:r>
          </a:p>
        </p:txBody>
      </p:sp>
    </p:spTree>
    <p:extLst>
      <p:ext uri="{BB962C8B-B14F-4D97-AF65-F5344CB8AC3E}">
        <p14:creationId xmlns:p14="http://schemas.microsoft.com/office/powerpoint/2010/main" val="3917235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DB3DF-34BE-F9D3-A013-49DECE36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Shift: Inputs &amp;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51E90-7CD3-85E9-2B75-49FC3C92B8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 CX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F7F9F-CE16-F2AD-5F2C-F278C19B61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/>
              <a:t>Inputs:</a:t>
            </a:r>
          </a:p>
          <a:p>
            <a:pPr lvl="1"/>
            <a:r>
              <a:rPr lang="en-US"/>
              <a:t>Review Meetings</a:t>
            </a:r>
          </a:p>
          <a:p>
            <a:pPr lvl="1"/>
            <a:r>
              <a:rPr lang="en-US"/>
              <a:t>Scheduled Calls</a:t>
            </a:r>
          </a:p>
          <a:p>
            <a:pPr lvl="1"/>
            <a:r>
              <a:rPr lang="en-US"/>
              <a:t>Incoming Client Needs</a:t>
            </a:r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Outputs:</a:t>
            </a:r>
          </a:p>
          <a:p>
            <a:pPr lvl="1"/>
            <a:r>
              <a:rPr lang="en-US"/>
              <a:t>Financial Plans</a:t>
            </a:r>
          </a:p>
          <a:p>
            <a:pPr lvl="1"/>
            <a:r>
              <a:rPr lang="en-US"/>
              <a:t>Meeting Deliverables</a:t>
            </a:r>
          </a:p>
          <a:p>
            <a:pPr lvl="1"/>
            <a:r>
              <a:rPr lang="en-US"/>
              <a:t>Follow-up Tasks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952F8-E461-633E-10A4-EA024AF16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New CX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EBA97-6DD2-FC87-A5B3-7EBE0B71C62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/>
              <a:t>Inputs:</a:t>
            </a:r>
          </a:p>
          <a:p>
            <a:pPr lvl="1"/>
            <a:r>
              <a:rPr lang="en-US"/>
              <a:t>Proactive Insights</a:t>
            </a:r>
          </a:p>
          <a:p>
            <a:pPr lvl="1"/>
            <a:r>
              <a:rPr lang="en-US"/>
              <a:t>FP Updates</a:t>
            </a:r>
          </a:p>
          <a:p>
            <a:pPr lvl="1"/>
            <a:r>
              <a:rPr lang="en-US"/>
              <a:t>Team Collaboration</a:t>
            </a:r>
          </a:p>
          <a:p>
            <a:endParaRPr lang="en-US"/>
          </a:p>
          <a:p>
            <a:r>
              <a:rPr lang="en-US"/>
              <a:t>Outputs</a:t>
            </a:r>
          </a:p>
          <a:p>
            <a:pPr lvl="1"/>
            <a:r>
              <a:rPr lang="en-US"/>
              <a:t>Intentional Meetings</a:t>
            </a:r>
          </a:p>
          <a:p>
            <a:pPr lvl="1"/>
            <a:r>
              <a:rPr lang="en-US"/>
              <a:t>E-mails</a:t>
            </a:r>
          </a:p>
          <a:p>
            <a:pPr lvl="1"/>
            <a:r>
              <a:rPr lang="en-US"/>
              <a:t>Direct Messages</a:t>
            </a:r>
          </a:p>
          <a:p>
            <a:pPr lvl="1"/>
            <a:r>
              <a:rPr lang="en-US"/>
              <a:t>Personalized Videos</a:t>
            </a:r>
          </a:p>
        </p:txBody>
      </p:sp>
    </p:spTree>
    <p:extLst>
      <p:ext uri="{BB962C8B-B14F-4D97-AF65-F5344CB8AC3E}">
        <p14:creationId xmlns:p14="http://schemas.microsoft.com/office/powerpoint/2010/main" val="2290370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812EB-C7FE-56F1-F605-EF520C72E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225097" cy="1325563"/>
          </a:xfrm>
        </p:spPr>
        <p:txBody>
          <a:bodyPr>
            <a:normAutofit/>
          </a:bodyPr>
          <a:lstStyle/>
          <a:p>
            <a:r>
              <a:rPr lang="en-US" sz="4000"/>
              <a:t>Shift: Prescriptive Segmentation to Min/Max Segmentation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412F4-8749-B269-8450-138E64BAC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78732"/>
            <a:ext cx="5157787" cy="823912"/>
          </a:xfrm>
        </p:spPr>
        <p:txBody>
          <a:bodyPr/>
          <a:lstStyle/>
          <a:p>
            <a:r>
              <a:rPr lang="en-US"/>
              <a:t>The Old Way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B6878C-C135-0902-47C6-FB925B133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02644"/>
            <a:ext cx="5157787" cy="3684588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Historically, segmentation prescribed activity.</a:t>
            </a:r>
          </a:p>
          <a:p>
            <a:pPr lvl="1"/>
            <a:r>
              <a:rPr lang="en-US"/>
              <a:t>How many meetings.</a:t>
            </a:r>
          </a:p>
          <a:p>
            <a:pPr lvl="1"/>
            <a:r>
              <a:rPr lang="en-US"/>
              <a:t>How many deliverables.</a:t>
            </a:r>
          </a:p>
          <a:p>
            <a:pPr lvl="1"/>
            <a:r>
              <a:rPr lang="en-US"/>
              <a:t>How often we checked in.</a:t>
            </a:r>
          </a:p>
          <a:p>
            <a:r>
              <a:rPr lang="en-US"/>
              <a:t>That approach assumed uniform needs, and it broke as complexity increased.</a:t>
            </a:r>
          </a:p>
          <a:p>
            <a:r>
              <a:rPr lang="en-US"/>
              <a:t>As fiduciaries, we are good at identifying needs and recognizing the obligation to meet them. </a:t>
            </a:r>
          </a:p>
          <a:p>
            <a:r>
              <a:rPr lang="en-US"/>
              <a:t>However, without a ceiling or guardrails, this is where service creep happened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9047EC-FE6F-73C4-12E1-14200DF9D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78732"/>
            <a:ext cx="5183188" cy="823912"/>
          </a:xfrm>
        </p:spPr>
        <p:txBody>
          <a:bodyPr/>
          <a:lstStyle/>
          <a:p>
            <a:r>
              <a:rPr lang="en-US"/>
              <a:t>Min/Max Segmentation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D868E7-BBAA-9424-7B9E-3D144CBEB3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02644"/>
            <a:ext cx="5183188" cy="3684588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Going forward, segmentation defines bounds, not checklists.</a:t>
            </a:r>
          </a:p>
          <a:p>
            <a:r>
              <a:rPr lang="en-US"/>
              <a:t>For each segment, we clearly identify:</a:t>
            </a:r>
          </a:p>
          <a:p>
            <a:pPr lvl="1"/>
            <a:r>
              <a:rPr lang="en-US"/>
              <a:t>the minimum responsibility required to deliver real value</a:t>
            </a:r>
          </a:p>
          <a:p>
            <a:pPr lvl="1"/>
            <a:r>
              <a:rPr lang="en-US"/>
              <a:t>the maximum responsibility we are willing to accept within that segment and remain profitable</a:t>
            </a:r>
          </a:p>
          <a:p>
            <a:r>
              <a:rPr lang="en-US"/>
              <a:t>Inside those bounds, advisors apply judgment.</a:t>
            </a:r>
          </a:p>
          <a:p>
            <a:r>
              <a:rPr lang="en-US"/>
              <a:t>Outside those bounds, the engagement, and pricing, must change.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85B9C5-FA3C-398F-BF63-8CAE668C3C10}"/>
              </a:ext>
            </a:extLst>
          </p:cNvPr>
          <p:cNvSpPr txBox="1"/>
          <p:nvPr/>
        </p:nvSpPr>
        <p:spPr>
          <a:xfrm>
            <a:off x="1041400" y="5787232"/>
            <a:ext cx="9493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Going forward, segmentation will no longer prescribe service and deliverables. It defines responsibilities with clear minimums and maximums.</a:t>
            </a:r>
          </a:p>
        </p:txBody>
      </p:sp>
    </p:spTree>
    <p:extLst>
      <p:ext uri="{BB962C8B-B14F-4D97-AF65-F5344CB8AC3E}">
        <p14:creationId xmlns:p14="http://schemas.microsoft.com/office/powerpoint/2010/main" val="1679005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F645-C0E9-2179-469B-01CBA823C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47" y="365125"/>
            <a:ext cx="10515600" cy="1325563"/>
          </a:xfrm>
        </p:spPr>
        <p:txBody>
          <a:bodyPr/>
          <a:lstStyle/>
          <a:p>
            <a:r>
              <a:rPr lang="en-US"/>
              <a:t>The New Segments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A35ADD-5135-B87C-0678-1C2EFE4C7D60}"/>
              </a:ext>
            </a:extLst>
          </p:cNvPr>
          <p:cNvGraphicFramePr>
            <a:graphicFrameLocks noGrp="1"/>
          </p:cNvGraphicFramePr>
          <p:nvPr/>
        </p:nvGraphicFramePr>
        <p:xfrm>
          <a:off x="680947" y="1690688"/>
          <a:ext cx="10830105" cy="450248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965960">
                  <a:extLst>
                    <a:ext uri="{9D8B030D-6E8A-4147-A177-3AD203B41FA5}">
                      <a16:colId xmlns:a16="http://schemas.microsoft.com/office/drawing/2014/main" val="354431013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230114789"/>
                    </a:ext>
                  </a:extLst>
                </a:gridCol>
                <a:gridCol w="2089685">
                  <a:extLst>
                    <a:ext uri="{9D8B030D-6E8A-4147-A177-3AD203B41FA5}">
                      <a16:colId xmlns:a16="http://schemas.microsoft.com/office/drawing/2014/main" val="3219187481"/>
                    </a:ext>
                  </a:extLst>
                </a:gridCol>
                <a:gridCol w="1792224">
                  <a:extLst>
                    <a:ext uri="{9D8B030D-6E8A-4147-A177-3AD203B41FA5}">
                      <a16:colId xmlns:a16="http://schemas.microsoft.com/office/drawing/2014/main" val="2118947212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4064766383"/>
                    </a:ext>
                  </a:extLst>
                </a:gridCol>
                <a:gridCol w="2074444">
                  <a:extLst>
                    <a:ext uri="{9D8B030D-6E8A-4147-A177-3AD203B41FA5}">
                      <a16:colId xmlns:a16="http://schemas.microsoft.com/office/drawing/2014/main" val="2678805384"/>
                    </a:ext>
                  </a:extLst>
                </a:gridCol>
              </a:tblGrid>
              <a:tr h="7443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Legacy Segmentation (AUM-Based)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AUM Range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What It Functionally Represented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New Segmentation (Revenue-Based)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Annual Revenue Tier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What It Now Explicitly Represents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41052"/>
                  </a:ext>
                </a:extLst>
              </a:tr>
              <a:tr h="5725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Silver</a:t>
                      </a:r>
                      <a:endParaRPr lang="en-US" sz="110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&lt;$1M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Entry-level relationship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Fulfillment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&lt;$7.5k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Limited planning responsibility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035478"/>
                  </a:ext>
                </a:extLst>
              </a:tr>
              <a:tr h="5725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Gold</a:t>
                      </a:r>
                      <a:endParaRPr lang="en-US" sz="110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$1–2M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Core client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Essential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$7.5–15k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Core planning responsibility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500013"/>
                  </a:ext>
                </a:extLst>
              </a:tr>
              <a:tr h="5725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Platinum</a:t>
                      </a:r>
                      <a:endParaRPr lang="en-US" sz="110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$2–3M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Upper core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Dynamic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$15k–22.5k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Ongoing judgment required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70909"/>
                  </a:ext>
                </a:extLst>
              </a:tr>
              <a:tr h="5725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Diamond</a:t>
                      </a:r>
                      <a:endParaRPr lang="en-US" sz="110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$3–5M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High-touch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Collaborative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$22.5–30k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Shared planning responsibility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60311"/>
                  </a:ext>
                </a:extLst>
              </a:tr>
              <a:tr h="5725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Signature</a:t>
                      </a:r>
                      <a:endParaRPr lang="en-US" sz="110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$5M+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“Top tier”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Bespoke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$30-65k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Highly customized planning responsibility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122201"/>
                  </a:ext>
                </a:extLst>
              </a:tr>
              <a:tr h="7443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Signature+ (Negotiated)</a:t>
                      </a:r>
                      <a:endParaRPr lang="en-US" sz="1100"/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$10–25M+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UHNW / exceptions</a:t>
                      </a:r>
                    </a:p>
                  </a:txBody>
                  <a:tcPr marL="57254" marR="57254" marT="28627" marB="2862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1"/>
                        <a:t>Access</a:t>
                      </a:r>
                      <a:endParaRPr lang="en-US" sz="1100"/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$65k+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/>
                        <a:t>Continuous planning responsibility with access to all resources – we have a “seat at the table” with the family</a:t>
                      </a:r>
                    </a:p>
                  </a:txBody>
                  <a:tcPr marL="57254" marR="57254" marT="28627" marB="2862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897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398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43219"/>
            <a:ext cx="8229600" cy="754062"/>
          </a:xfrm>
        </p:spPr>
        <p:txBody>
          <a:bodyPr/>
          <a:lstStyle/>
          <a:p>
            <a:r>
              <a:rPr lang="en-US" sz="2800" b="1">
                <a:latin typeface="Montserrat Black" pitchFamily="2" charset="0"/>
              </a:rPr>
              <a:t>Mi</a:t>
            </a:r>
            <a:r>
              <a:rPr sz="2800" b="1">
                <a:latin typeface="Montserrat Black" pitchFamily="2" charset="0"/>
              </a:rPr>
              <a:t>n/Max </a:t>
            </a:r>
            <a:r>
              <a:rPr lang="en-US" sz="2800" b="1">
                <a:latin typeface="Montserrat Black" pitchFamily="2" charset="0"/>
              </a:rPr>
              <a:t>Service Guardrails</a:t>
            </a:r>
            <a:endParaRPr sz="2800" b="1">
              <a:latin typeface="Montserrat Black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" y="1097281"/>
            <a:ext cx="11487150" cy="46166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400" b="1" dirty="0">
                <a:latin typeface="Montserrat"/>
              </a:rPr>
              <a:t>Purpose: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Set</a:t>
            </a:r>
            <a:r>
              <a:rPr sz="1400" dirty="0">
                <a:latin typeface="Montserrat"/>
              </a:rPr>
              <a:t> clear guardrails so engagement stays </a:t>
            </a:r>
            <a:r>
              <a:rPr lang="en-US" sz="1400" dirty="0">
                <a:latin typeface="Montserrat"/>
              </a:rPr>
              <a:t>equally valuable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to the client and</a:t>
            </a:r>
            <a:r>
              <a:rPr sz="1400" dirty="0">
                <a:latin typeface="Montserrat"/>
              </a:rPr>
              <a:t> profitable </a:t>
            </a:r>
            <a:r>
              <a:rPr lang="en-US" sz="1400" dirty="0">
                <a:latin typeface="Montserrat"/>
              </a:rPr>
              <a:t>to the business while</a:t>
            </a:r>
            <a:r>
              <a:rPr sz="1400" dirty="0">
                <a:latin typeface="Montserrat"/>
              </a:rPr>
              <a:t> preserving advisor judgment (multiple lanes) and allowing thoughtful exceptions (off‑ramps).</a:t>
            </a:r>
          </a:p>
          <a:p>
            <a:endParaRPr lang="en-US" sz="1400" b="1" dirty="0">
              <a:latin typeface="Montserrat" pitchFamily="2" charset="0"/>
            </a:endParaRPr>
          </a:p>
          <a:p>
            <a:r>
              <a:rPr sz="1400" b="1" dirty="0">
                <a:latin typeface="Montserrat"/>
              </a:rPr>
              <a:t>Minimum responsibility (MIN):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The</a:t>
            </a:r>
            <a:r>
              <a:rPr sz="1400" dirty="0">
                <a:latin typeface="Montserrat"/>
              </a:rPr>
              <a:t> baseline we always deliver to create real valu</a:t>
            </a:r>
            <a:r>
              <a:rPr lang="en-US" sz="1400" dirty="0">
                <a:latin typeface="Montserrat"/>
              </a:rPr>
              <a:t>e. A</a:t>
            </a:r>
            <a:r>
              <a:rPr sz="1400" dirty="0">
                <a:latin typeface="Montserrat"/>
              </a:rPr>
              <a:t>ccurate plan inputs, core coverage (cash flow/taxes/estate/insurance), timely touches around known triggers, and clear follow‑through.</a:t>
            </a:r>
            <a:r>
              <a:rPr lang="en-US" sz="1400" dirty="0">
                <a:latin typeface="Montserrat"/>
              </a:rPr>
              <a:t> THINK: "If this same client went elsewhere, what kind of service would they receive?"</a:t>
            </a:r>
          </a:p>
          <a:p>
            <a:endParaRPr sz="1400" dirty="0">
              <a:latin typeface="Montserrat" pitchFamily="2" charset="0"/>
            </a:endParaRPr>
          </a:p>
          <a:p>
            <a:r>
              <a:rPr sz="1400" b="1" dirty="0">
                <a:latin typeface="Montserrat"/>
              </a:rPr>
              <a:t>Maximum responsibility (MAX):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The</a:t>
            </a:r>
            <a:r>
              <a:rPr sz="1400" dirty="0">
                <a:latin typeface="Montserrat"/>
              </a:rPr>
              <a:t> ceiling we won’t exceed within a </a:t>
            </a:r>
            <a:r>
              <a:rPr lang="en-US" sz="1400" dirty="0">
                <a:latin typeface="Montserrat"/>
              </a:rPr>
              <a:t>particular segment</a:t>
            </a:r>
            <a:r>
              <a:rPr sz="1400" dirty="0">
                <a:latin typeface="Montserrat"/>
              </a:rPr>
              <a:t> without a scope/pricing change</a:t>
            </a:r>
            <a:r>
              <a:rPr lang="en-US" sz="1400" dirty="0">
                <a:latin typeface="Montserrat"/>
              </a:rPr>
              <a:t>. Ex: open-ended access expectations</a:t>
            </a:r>
            <a:r>
              <a:rPr sz="1400" dirty="0">
                <a:latin typeface="Montserrat"/>
              </a:rPr>
              <a:t>, </a:t>
            </a:r>
            <a:r>
              <a:rPr lang="en-US" sz="1400" dirty="0">
                <a:latin typeface="Montserrat"/>
              </a:rPr>
              <a:t>customized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everything</a:t>
            </a:r>
            <a:r>
              <a:rPr sz="1400" dirty="0">
                <a:latin typeface="Montserrat"/>
              </a:rPr>
              <a:t>, deep third‑party coordination beyond defined bounds</a:t>
            </a:r>
            <a:r>
              <a:rPr lang="en-US" sz="1400" dirty="0">
                <a:latin typeface="Montserrat"/>
              </a:rPr>
              <a:t>, high-frequency transactions</a:t>
            </a:r>
            <a:r>
              <a:rPr sz="1400" dirty="0">
                <a:latin typeface="Montserrat"/>
              </a:rPr>
              <a:t>.</a:t>
            </a:r>
          </a:p>
          <a:p>
            <a:pPr lvl="1"/>
            <a:endParaRPr lang="en-US" sz="1400" dirty="0">
              <a:latin typeface="Montserrat" pitchFamily="2" charset="0"/>
            </a:endParaRPr>
          </a:p>
          <a:p>
            <a:pPr lvl="1"/>
            <a:endParaRPr lang="en-US" sz="1400" dirty="0">
              <a:latin typeface="Montserrat" pitchFamily="2" charset="0"/>
            </a:endParaRPr>
          </a:p>
          <a:p>
            <a:pPr lvl="1"/>
            <a:endParaRPr lang="en-US" sz="1400" dirty="0">
              <a:latin typeface="Montserrat" pitchFamily="2" charset="0"/>
            </a:endParaRPr>
          </a:p>
          <a:p>
            <a:pPr lvl="1"/>
            <a:endParaRPr lang="en-US" sz="1400" dirty="0">
              <a:latin typeface="Montserrat" pitchFamily="2" charset="0"/>
            </a:endParaRPr>
          </a:p>
          <a:p>
            <a:pPr lvl="1"/>
            <a:endParaRPr sz="1400" dirty="0">
              <a:latin typeface="Montserrat" pitchFamily="2" charset="0"/>
            </a:endParaRPr>
          </a:p>
          <a:p>
            <a:br>
              <a:rPr lang="en-US" sz="1400" b="1" dirty="0">
                <a:latin typeface="Montserrat" pitchFamily="2" charset="0"/>
              </a:rPr>
            </a:br>
            <a:endParaRPr lang="en-US" sz="1400" b="1" dirty="0">
              <a:latin typeface="Montserrat" pitchFamily="2" charset="0"/>
            </a:endParaRPr>
          </a:p>
          <a:p>
            <a:r>
              <a:rPr sz="1400" b="1" dirty="0">
                <a:latin typeface="Montserrat"/>
              </a:rPr>
              <a:t>Department guardrails (to be finalized):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Each</a:t>
            </a:r>
            <a:r>
              <a:rPr sz="1400" dirty="0">
                <a:latin typeface="Montserrat"/>
              </a:rPr>
              <a:t> team (Advisory, CST, Ops/Trading, Client Service) defines its MIN and MAX with examples that map to segment responsibility.</a:t>
            </a:r>
          </a:p>
          <a:p>
            <a:endParaRPr lang="en-US" sz="1400" b="1" dirty="0">
              <a:latin typeface="Montserrat" pitchFamily="2" charset="0"/>
            </a:endParaRPr>
          </a:p>
          <a:p>
            <a:r>
              <a:rPr sz="1400" b="1" dirty="0">
                <a:latin typeface="Montserrat"/>
              </a:rPr>
              <a:t>How we measure:</a:t>
            </a:r>
            <a:r>
              <a:rPr sz="1400" dirty="0">
                <a:latin typeface="Montserrat"/>
              </a:rPr>
              <a:t> </a:t>
            </a:r>
            <a:r>
              <a:rPr lang="en-US" sz="1400" dirty="0">
                <a:latin typeface="Montserrat"/>
              </a:rPr>
              <a:t>CRM exports for now; additional tracking as technology improves/utilizing AI</a:t>
            </a:r>
            <a:endParaRPr sz="1400" dirty="0">
              <a:latin typeface="Montserrat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AC7B2FF-E3D5-DA19-13E8-6A6D7A766659}"/>
              </a:ext>
            </a:extLst>
          </p:cNvPr>
          <p:cNvSpPr/>
          <p:nvPr/>
        </p:nvSpPr>
        <p:spPr>
          <a:xfrm>
            <a:off x="4946332" y="3429000"/>
            <a:ext cx="2743200" cy="914400"/>
          </a:xfrm>
          <a:prstGeom prst="roundRect">
            <a:avLst/>
          </a:prstGeom>
          <a:solidFill>
            <a:srgbClr val="E0F2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>
                <a:solidFill>
                  <a:schemeClr val="tx1"/>
                </a:solidFill>
                <a:latin typeface="Montserrat" pitchFamily="2" charset="0"/>
              </a:rPr>
              <a:t>Inside the bounds: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advisors use judgment to choose channel (sync/async), timing, and depth; CST equips advisors with targeted prep.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F20356F6-5AB4-1637-3DA0-AA9454B9C088}"/>
              </a:ext>
            </a:extLst>
          </p:cNvPr>
          <p:cNvSpPr/>
          <p:nvPr/>
        </p:nvSpPr>
        <p:spPr>
          <a:xfrm>
            <a:off x="1962150" y="3556370"/>
            <a:ext cx="2743200" cy="65966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>
                <a:solidFill>
                  <a:schemeClr val="tx1"/>
                </a:solidFill>
                <a:latin typeface="Montserrat" pitchFamily="2" charset="0"/>
              </a:rPr>
              <a:t>Outside the bounds: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re‑scope engagement and pricing before proceeding. 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7E86EEF-213C-0D81-7A39-B26DBAE8057B}"/>
              </a:ext>
            </a:extLst>
          </p:cNvPr>
          <p:cNvSpPr/>
          <p:nvPr/>
        </p:nvSpPr>
        <p:spPr>
          <a:xfrm>
            <a:off x="7930514" y="3556370"/>
            <a:ext cx="2743200" cy="65966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>
                <a:solidFill>
                  <a:schemeClr val="tx1"/>
                </a:solidFill>
                <a:latin typeface="Montserrat" pitchFamily="2" charset="0"/>
              </a:rPr>
              <a:t>Outside the bounds: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thoughtful, intentional, bounded exceptions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02FC-D4C0-E1BE-78D2-8F8A1878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Min/Max Guidelines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991F1B2-3474-3BAC-A3EF-88DEC54429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397" y="1690690"/>
            <a:ext cx="10995205" cy="37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7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F702-E3B8-71E9-7667-0B5BD0E1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460" y="0"/>
            <a:ext cx="10515600" cy="1325563"/>
          </a:xfrm>
        </p:spPr>
        <p:txBody>
          <a:bodyPr/>
          <a:lstStyle/>
          <a:p>
            <a:r>
              <a:rPr lang="en-US" dirty="0"/>
              <a:t>Min/Max Segment Responsibility Bounds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709239-7726-DB33-F82F-48BC74D76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3530" y="950372"/>
            <a:ext cx="8044939" cy="590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62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17" y="272937"/>
            <a:ext cx="8229600" cy="593724"/>
          </a:xfrm>
        </p:spPr>
        <p:txBody>
          <a:bodyPr/>
          <a:lstStyle/>
          <a:p>
            <a:r>
              <a:rPr lang="en-US" sz="2800" b="1">
                <a:latin typeface="Montserrat Black" pitchFamily="2" charset="0"/>
              </a:rPr>
              <a:t>Proactive Client Touches</a:t>
            </a:r>
            <a:endParaRPr sz="2800" b="1">
              <a:latin typeface="Montserrat Black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42236" y="1381977"/>
            <a:ext cx="2743200" cy="914400"/>
          </a:xfrm>
          <a:prstGeom prst="roundRect">
            <a:avLst/>
          </a:prstGeom>
          <a:solidFill>
            <a:srgbClr val="E0F2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/>
              </a:rPr>
              <a:t>Advisor-initiated: </a:t>
            </a:r>
            <a:endParaRPr lang="en-US" sz="1050">
              <a:solidFill>
                <a:schemeClr val="tx1"/>
              </a:solidFill>
              <a:latin typeface="Montserrat"/>
            </a:endParaRPr>
          </a:p>
          <a:p>
            <a:pPr marL="171450" indent="-171450">
              <a:buFont typeface="Arial"/>
              <a:buChar char="•"/>
              <a:defRPr sz="1200"/>
            </a:pPr>
            <a:r>
              <a:rPr sz="1050">
                <a:solidFill>
                  <a:schemeClr val="tx1"/>
                </a:solidFill>
                <a:latin typeface="Montserrat"/>
              </a:rPr>
              <a:t>Use Touch Point </a:t>
            </a:r>
            <a:r>
              <a:rPr lang="en-US" sz="1050">
                <a:solidFill>
                  <a:schemeClr val="tx1"/>
                </a:solidFill>
                <a:latin typeface="Montserrat"/>
              </a:rPr>
              <a:t>Tracker</a:t>
            </a:r>
          </a:p>
          <a:p>
            <a:pPr marL="171450" indent="-171450">
              <a:buFont typeface="Arial"/>
              <a:buChar char="•"/>
              <a:defRPr sz="1200"/>
            </a:pPr>
            <a:r>
              <a:rPr lang="en-US" sz="1050">
                <a:solidFill>
                  <a:schemeClr val="tx1"/>
                </a:solidFill>
                <a:latin typeface="Montserrat"/>
              </a:rPr>
              <a:t>calendar</a:t>
            </a:r>
            <a:r>
              <a:rPr sz="1050">
                <a:solidFill>
                  <a:schemeClr val="tx1"/>
                </a:solidFill>
                <a:latin typeface="Montserrat"/>
              </a:rPr>
              <a:t> </a:t>
            </a:r>
            <a:r>
              <a:rPr lang="en-US" sz="1050">
                <a:solidFill>
                  <a:schemeClr val="tx1"/>
                </a:solidFill>
                <a:latin typeface="Montserrat"/>
              </a:rPr>
              <a:t>touchpoints</a:t>
            </a:r>
          </a:p>
          <a:p>
            <a:pPr marL="171450" indent="-171450">
              <a:buFont typeface="Arial"/>
              <a:buChar char="•"/>
              <a:defRPr sz="1200"/>
            </a:pPr>
            <a:r>
              <a:rPr lang="en-US" sz="1050">
                <a:solidFill>
                  <a:schemeClr val="tx1"/>
                </a:solidFill>
                <a:latin typeface="Montserrat"/>
              </a:rPr>
              <a:t>Choose</a:t>
            </a:r>
            <a:r>
              <a:rPr sz="1050">
                <a:solidFill>
                  <a:schemeClr val="tx1"/>
                </a:solidFill>
                <a:latin typeface="Montserrat"/>
              </a:rPr>
              <a:t> channel (sync/async)</a:t>
            </a:r>
            <a:endParaRPr lang="en-US" sz="1050">
              <a:solidFill>
                <a:schemeClr val="tx1"/>
              </a:solidFill>
              <a:latin typeface="Montserrat"/>
            </a:endParaRPr>
          </a:p>
          <a:p>
            <a:pPr marL="171450" indent="-171450">
              <a:buFont typeface="Arial"/>
              <a:buChar char="•"/>
              <a:defRPr sz="1200"/>
            </a:pPr>
            <a:r>
              <a:rPr sz="1050">
                <a:solidFill>
                  <a:schemeClr val="tx1"/>
                </a:solidFill>
                <a:latin typeface="Montserrat"/>
              </a:rPr>
              <a:t>Each touch has a clear purpose</a:t>
            </a:r>
            <a:endParaRPr lang="en-US" sz="105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21755" y="1365467"/>
            <a:ext cx="2594610" cy="930911"/>
          </a:xfrm>
          <a:prstGeom prst="roundRect">
            <a:avLst/>
          </a:prstGeom>
          <a:solidFill>
            <a:srgbClr val="E0F2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sz="1050">
                <a:solidFill>
                  <a:schemeClr val="tx1"/>
                </a:solidFill>
                <a:latin typeface="Montserrat"/>
              </a:rPr>
              <a:t>CST</a:t>
            </a:r>
            <a:r>
              <a:rPr lang="en-US" sz="1050">
                <a:solidFill>
                  <a:schemeClr val="tx1"/>
                </a:solidFill>
                <a:latin typeface="Montserrat"/>
              </a:rPr>
              <a:t>-initiated:</a:t>
            </a:r>
            <a:r>
              <a:rPr sz="1050">
                <a:solidFill>
                  <a:schemeClr val="tx1"/>
                </a:solidFill>
                <a:latin typeface="Montserrat"/>
              </a:rPr>
              <a:t> </a:t>
            </a:r>
            <a:endParaRPr lang="en-US" sz="1050">
              <a:solidFill>
                <a:schemeClr val="tx1"/>
              </a:solidFill>
              <a:latin typeface="Montserrat"/>
            </a:endParaRPr>
          </a:p>
          <a:p>
            <a:pPr marL="171450" indent="-171450">
              <a:buFont typeface="Arial"/>
              <a:buChar char="•"/>
            </a:pPr>
            <a:r>
              <a:rPr sz="1050">
                <a:solidFill>
                  <a:schemeClr val="tx1"/>
                </a:solidFill>
                <a:latin typeface="Montserrat"/>
              </a:rPr>
              <a:t>Monday </a:t>
            </a:r>
            <a:r>
              <a:rPr lang="en-US" sz="1050">
                <a:solidFill>
                  <a:schemeClr val="tx1"/>
                </a:solidFill>
                <a:latin typeface="Montserrat"/>
              </a:rPr>
              <a:t>huddle</a:t>
            </a:r>
          </a:p>
          <a:p>
            <a:pPr marL="171450" indent="-171450">
              <a:buFont typeface="Arial"/>
              <a:buChar char="•"/>
            </a:pPr>
            <a:r>
              <a:rPr lang="en-US" sz="1050">
                <a:solidFill>
                  <a:schemeClr val="tx1"/>
                </a:solidFill>
                <a:latin typeface="Montserrat"/>
              </a:rPr>
              <a:t>Touch</a:t>
            </a:r>
            <a:r>
              <a:rPr sz="1050">
                <a:solidFill>
                  <a:schemeClr val="tx1"/>
                </a:solidFill>
                <a:latin typeface="Montserrat"/>
              </a:rPr>
              <a:t> Point </a:t>
            </a:r>
            <a:r>
              <a:rPr lang="en-US" sz="1050">
                <a:solidFill>
                  <a:schemeClr val="tx1"/>
                </a:solidFill>
                <a:latin typeface="Montserrat"/>
              </a:rPr>
              <a:t>Tracker</a:t>
            </a:r>
            <a:endParaRPr lang="en-US">
              <a:solidFill>
                <a:schemeClr val="tx1"/>
              </a:solidFill>
              <a:latin typeface="Montserrat"/>
            </a:endParaRPr>
          </a:p>
          <a:p>
            <a:pPr marL="171450" indent="-171450">
              <a:buFont typeface="Arial"/>
              <a:buChar char="•"/>
            </a:pPr>
            <a:r>
              <a:rPr lang="en-US" sz="1050">
                <a:solidFill>
                  <a:schemeClr val="tx1"/>
                </a:solidFill>
                <a:latin typeface="Montserrat"/>
              </a:rPr>
              <a:t>Proactive</a:t>
            </a:r>
            <a:r>
              <a:rPr sz="1050">
                <a:solidFill>
                  <a:schemeClr val="tx1"/>
                </a:solidFill>
                <a:latin typeface="Montserrat"/>
              </a:rPr>
              <a:t> Opportunities sheet</a:t>
            </a:r>
            <a:endParaRPr lang="en-US">
              <a:solidFill>
                <a:schemeClr val="tx1"/>
              </a:solidFill>
              <a:latin typeface="Montserrat"/>
            </a:endParaRPr>
          </a:p>
          <a:p>
            <a:pPr marL="171450" indent="-171450">
              <a:buFont typeface="Arial"/>
              <a:buChar char="•"/>
            </a:pPr>
            <a:r>
              <a:rPr sz="1050">
                <a:solidFill>
                  <a:schemeClr val="tx1"/>
                </a:solidFill>
                <a:latin typeface="Montserrat"/>
              </a:rPr>
              <a:t>CRM &amp; other tools</a:t>
            </a:r>
            <a:endParaRPr>
              <a:solidFill>
                <a:schemeClr val="tx1"/>
              </a:solidFill>
            </a:endParaRPr>
          </a:p>
        </p:txBody>
      </p:sp>
      <p:cxnSp>
        <p:nvCxnSpPr>
          <p:cNvPr id="11" name="Connector 10"/>
          <p:cNvCxnSpPr/>
          <p:nvPr/>
        </p:nvCxnSpPr>
        <p:spPr>
          <a:xfrm>
            <a:off x="3933826" y="4152709"/>
            <a:ext cx="0" cy="0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6225540" y="2586571"/>
            <a:ext cx="0" cy="0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6225540" y="3775291"/>
            <a:ext cx="0" cy="0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2717A0F8-68DF-4D5D-0EEF-542C7DEDC197}"/>
              </a:ext>
            </a:extLst>
          </p:cNvPr>
          <p:cNvSpPr/>
          <p:nvPr/>
        </p:nvSpPr>
        <p:spPr>
          <a:xfrm>
            <a:off x="2642236" y="2795399"/>
            <a:ext cx="2743200" cy="1371600"/>
          </a:xfrm>
          <a:prstGeom prst="roundRect">
            <a:avLst/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Advisor triage (60-second test)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Light prep? Advisor handles (often async)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Deeper planning if ANY: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</a:t>
            </a:r>
            <a:r>
              <a:rPr sz="1050" err="1">
                <a:solidFill>
                  <a:schemeClr val="tx1"/>
                </a:solidFill>
                <a:latin typeface="Montserrat" pitchFamily="2" charset="0"/>
              </a:rPr>
              <a:t>RightCapital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 scenarios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Specialist judgment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Time-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sensitive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/material decision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Multi-stakeholder alignment</a:t>
            </a: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6E04829-9F52-1DFB-7374-BB571DBD7B74}"/>
              </a:ext>
            </a:extLst>
          </p:cNvPr>
          <p:cNvSpPr/>
          <p:nvPr/>
        </p:nvSpPr>
        <p:spPr>
          <a:xfrm>
            <a:off x="6882764" y="3719534"/>
            <a:ext cx="2743200" cy="122253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Conversation channel decision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Default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to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 async email/video unless:</a:t>
            </a:r>
            <a:endParaRPr lang="en-US" sz="1050">
              <a:solidFill>
                <a:schemeClr val="tx1"/>
              </a:solidFill>
              <a:latin typeface="Montserrat" pitchFamily="2" charset="0"/>
            </a:endParaRPr>
          </a:p>
          <a:p>
            <a:r>
              <a:rPr sz="1050">
                <a:solidFill>
                  <a:schemeClr val="tx1"/>
                </a:solidFill>
                <a:latin typeface="Montserrat" pitchFamily="2" charset="0"/>
              </a:rPr>
              <a:t>• Material/irreversible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Multi-party alignment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High emotional stakes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Live judgment adds value</a:t>
            </a:r>
            <a:endParaRPr lang="en-US" sz="1050">
              <a:solidFill>
                <a:schemeClr val="tx1"/>
              </a:solidFill>
              <a:latin typeface="Montserrat" pitchFamily="2" charset="0"/>
            </a:endParaRPr>
          </a:p>
          <a:p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• Direct client request</a:t>
            </a: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70A00D6E-93FA-2D6C-0F3F-741378F1FCA6}"/>
              </a:ext>
            </a:extLst>
          </p:cNvPr>
          <p:cNvSpPr/>
          <p:nvPr/>
        </p:nvSpPr>
        <p:spPr>
          <a:xfrm>
            <a:off x="7437117" y="5024786"/>
            <a:ext cx="2743200" cy="65966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Close the loop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Log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notes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 &amp;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action items in RT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F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uture proactive outreach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FE4DBC-9DF1-1752-4F98-13C51BF93A86}"/>
              </a:ext>
            </a:extLst>
          </p:cNvPr>
          <p:cNvSpPr txBox="1"/>
          <p:nvPr/>
        </p:nvSpPr>
        <p:spPr>
          <a:xfrm>
            <a:off x="541017" y="6183252"/>
            <a:ext cx="110667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i="1"/>
            </a:pPr>
            <a:r>
              <a:rPr lang="en-US" sz="1000">
                <a:latin typeface="Montserrat" pitchFamily="2" charset="0"/>
              </a:rPr>
              <a:t>Ultimate goals: move from reviews to relevance; anticipate the client’s needs; true client segmentation; advisors be advisors; CST provide insights &amp; depth; meeting earns its place</a:t>
            </a:r>
            <a:endParaRPr sz="1000">
              <a:latin typeface="Montserrat" pitchFamily="2" charset="0"/>
            </a:endParaRP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3EAC15A9-FD22-E941-BEA3-D7C57BBE6807}"/>
              </a:ext>
            </a:extLst>
          </p:cNvPr>
          <p:cNvSpPr/>
          <p:nvPr/>
        </p:nvSpPr>
        <p:spPr>
          <a:xfrm>
            <a:off x="2964183" y="4129966"/>
            <a:ext cx="3032751" cy="1554480"/>
          </a:xfrm>
          <a:prstGeom prst="roundRect">
            <a:avLst/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Notify CST via Teams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Required fields: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Client/HH &amp; Segment (A–F)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Reason: Portfolio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, 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Cash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Flow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, 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Planning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Urgency: Now | Soon | Normal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Objective &amp; desired outcome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Deadlines/constraints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Links/attachments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AB1E063-4484-8F8C-580A-AFCF9962EFD4}"/>
              </a:ext>
            </a:extLst>
          </p:cNvPr>
          <p:cNvCxnSpPr>
            <a:cxnSpLocks/>
            <a:stCxn id="20" idx="3"/>
            <a:endCxn id="27" idx="1"/>
          </p:cNvCxnSpPr>
          <p:nvPr/>
        </p:nvCxnSpPr>
        <p:spPr>
          <a:xfrm flipV="1">
            <a:off x="5996934" y="3182562"/>
            <a:ext cx="342907" cy="17246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BF3FD8C-A15B-6290-656A-771B13BDF0C8}"/>
              </a:ext>
            </a:extLst>
          </p:cNvPr>
          <p:cNvCxnSpPr>
            <a:stCxn id="3" idx="2"/>
            <a:endCxn id="16" idx="0"/>
          </p:cNvCxnSpPr>
          <p:nvPr/>
        </p:nvCxnSpPr>
        <p:spPr>
          <a:xfrm>
            <a:off x="4013836" y="2296377"/>
            <a:ext cx="0" cy="499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DFF909A-41AA-542D-E40E-3B75C030D4E1}"/>
              </a:ext>
            </a:extLst>
          </p:cNvPr>
          <p:cNvCxnSpPr>
            <a:cxnSpLocks/>
            <a:stCxn id="6" idx="2"/>
            <a:endCxn id="27" idx="0"/>
          </p:cNvCxnSpPr>
          <p:nvPr/>
        </p:nvCxnSpPr>
        <p:spPr>
          <a:xfrm flipH="1">
            <a:off x="7711440" y="2296377"/>
            <a:ext cx="7620" cy="4407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D076EFD6-9E2B-21DB-B9FA-668B03ED5A0D}"/>
              </a:ext>
            </a:extLst>
          </p:cNvPr>
          <p:cNvSpPr/>
          <p:nvPr/>
        </p:nvSpPr>
        <p:spPr>
          <a:xfrm>
            <a:off x="6339840" y="2737154"/>
            <a:ext cx="2743200" cy="890817"/>
          </a:xfrm>
          <a:prstGeom prst="roundRect">
            <a:avLst/>
          </a:prstGeom>
          <a:solidFill>
            <a:srgbClr val="5E99D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Prep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examples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Portfolio: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acct summary, </a:t>
            </a:r>
            <a:r>
              <a:rPr lang="en-US" sz="1050" err="1">
                <a:solidFill>
                  <a:schemeClr val="tx1"/>
                </a:solidFill>
                <a:latin typeface="Montserrat" pitchFamily="2" charset="0"/>
              </a:rPr>
              <a:t>Ycharts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Cash-flow: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RC, YRP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Planning: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RC, HP, </a:t>
            </a:r>
            <a:r>
              <a:rPr lang="en-US" sz="1050" err="1">
                <a:solidFill>
                  <a:schemeClr val="tx1"/>
                </a:solidFill>
                <a:latin typeface="Montserrat" pitchFamily="2" charset="0"/>
              </a:rPr>
              <a:t>FPPath</a:t>
            </a:r>
            <a:endParaRPr sz="1050">
              <a:solidFill>
                <a:schemeClr val="tx1"/>
              </a:solidFill>
              <a:latin typeface="Montserra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F5563C-591A-86CB-0AEC-6F88CFC05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1424406"/>
            <a:ext cx="2857500" cy="160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52ACA6-B519-D72F-4E4C-2F03275E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094"/>
            <a:ext cx="10515600" cy="1325563"/>
          </a:xfrm>
        </p:spPr>
        <p:txBody>
          <a:bodyPr/>
          <a:lstStyle/>
          <a:p>
            <a:r>
              <a:rPr lang="en-US"/>
              <a:t>The Best UX is Invisible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33889-2CEE-70DF-193D-77D2F2698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5181600" cy="3676817"/>
          </a:xfrm>
        </p:spPr>
        <p:txBody>
          <a:bodyPr>
            <a:normAutofit lnSpcReduction="10000"/>
          </a:bodyPr>
          <a:lstStyle/>
          <a:p>
            <a:r>
              <a:rPr lang="en-US"/>
              <a:t>Devices sync instantly without user input (e.g. AirPods, iCloud).</a:t>
            </a:r>
          </a:p>
          <a:p>
            <a:r>
              <a:rPr lang="en-US"/>
              <a:t>Security codes and suggested actions surface before you search for them.</a:t>
            </a:r>
          </a:p>
          <a:p>
            <a:r>
              <a:rPr lang="en-US"/>
              <a:t>UX is so intuitive it feels obvious – no user manual needed.</a:t>
            </a:r>
          </a:p>
          <a:p>
            <a:r>
              <a:rPr lang="en-US"/>
              <a:t>Brand trust comes from consistency and simplicity across all products.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FF3EB1-5AE8-567D-7561-344084159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3429000"/>
            <a:ext cx="5181600" cy="2798678"/>
          </a:xfrm>
        </p:spPr>
        <p:txBody>
          <a:bodyPr>
            <a:normAutofit lnSpcReduction="10000"/>
          </a:bodyPr>
          <a:lstStyle/>
          <a:p>
            <a:r>
              <a:rPr lang="en-US"/>
              <a:t>Orders start automatically when you’re nearby (app-based anticipation).</a:t>
            </a:r>
          </a:p>
          <a:p>
            <a:r>
              <a:rPr lang="en-US"/>
              <a:t>You’re greeted warmly – every time. “My pleasure” culture.</a:t>
            </a:r>
          </a:p>
          <a:p>
            <a:r>
              <a:rPr lang="en-US"/>
              <a:t>Staff are empowered to solve problems fast, without escalation.</a:t>
            </a:r>
          </a:p>
          <a:p>
            <a:r>
              <a:rPr lang="en-US"/>
              <a:t>Loyalty is built through operational consistency and culture of care.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9E0987-6F73-3394-0BFE-93A2C80F9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050" y="1645234"/>
            <a:ext cx="1379372" cy="13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45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264187"/>
            <a:ext cx="8229600" cy="681671"/>
          </a:xfrm>
        </p:spPr>
        <p:txBody>
          <a:bodyPr/>
          <a:lstStyle/>
          <a:p>
            <a:r>
              <a:rPr lang="en-US" sz="2800" b="1">
                <a:latin typeface="Montserrat Black" pitchFamily="2" charset="0"/>
              </a:rPr>
              <a:t>Reactive Client Touches</a:t>
            </a:r>
            <a:endParaRPr sz="2800" b="1">
              <a:latin typeface="Montserrat Black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070735" y="1000338"/>
            <a:ext cx="2743200" cy="1367049"/>
          </a:xfrm>
          <a:prstGeom prst="roundRect">
            <a:avLst/>
          </a:prstGeom>
          <a:solidFill>
            <a:srgbClr val="E0F2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00">
                <a:solidFill>
                  <a:schemeClr val="tx1"/>
                </a:solidFill>
                <a:latin typeface="Montserrat" pitchFamily="2" charset="0"/>
              </a:rPr>
              <a:t>Client initiates contact</a:t>
            </a:r>
            <a:br>
              <a:rPr sz="1000">
                <a:solidFill>
                  <a:schemeClr val="tx1"/>
                </a:solidFill>
                <a:latin typeface="Montserrat" pitchFamily="2" charset="0"/>
              </a:rPr>
            </a:br>
            <a:r>
              <a:rPr sz="1000">
                <a:solidFill>
                  <a:schemeClr val="tx1"/>
                </a:solidFill>
                <a:latin typeface="Montserrat" pitchFamily="2" charset="0"/>
              </a:rPr>
              <a:t>• Portfolio update/news</a:t>
            </a:r>
            <a:br>
              <a:rPr sz="1000">
                <a:solidFill>
                  <a:schemeClr val="tx1"/>
                </a:solidFill>
                <a:latin typeface="Montserrat" pitchFamily="2" charset="0"/>
              </a:rPr>
            </a:br>
            <a:r>
              <a:rPr sz="1000">
                <a:solidFill>
                  <a:schemeClr val="tx1"/>
                </a:solidFill>
                <a:latin typeface="Montserrat" pitchFamily="2" charset="0"/>
              </a:rPr>
              <a:t>• Cash-flow decision (</a:t>
            </a:r>
            <a:r>
              <a:rPr sz="1000" err="1">
                <a:solidFill>
                  <a:schemeClr val="tx1"/>
                </a:solidFill>
                <a:latin typeface="Montserrat" pitchFamily="2" charset="0"/>
              </a:rPr>
              <a:t>contrib</a:t>
            </a:r>
            <a:r>
              <a:rPr sz="1000">
                <a:solidFill>
                  <a:schemeClr val="tx1"/>
                </a:solidFill>
                <a:latin typeface="Montserrat" pitchFamily="2" charset="0"/>
              </a:rPr>
              <a:t>/distribution</a:t>
            </a:r>
            <a:r>
              <a:rPr lang="en-US" sz="1000">
                <a:solidFill>
                  <a:schemeClr val="tx1"/>
                </a:solidFill>
                <a:latin typeface="Montserrat" pitchFamily="2" charset="0"/>
              </a:rPr>
              <a:t>/rollover</a:t>
            </a:r>
            <a:r>
              <a:rPr sz="1000">
                <a:solidFill>
                  <a:schemeClr val="tx1"/>
                </a:solidFill>
                <a:latin typeface="Montserrat" pitchFamily="2" charset="0"/>
              </a:rPr>
              <a:t>)</a:t>
            </a:r>
            <a:br>
              <a:rPr sz="1000">
                <a:solidFill>
                  <a:schemeClr val="tx1"/>
                </a:solidFill>
                <a:latin typeface="Montserrat" pitchFamily="2" charset="0"/>
              </a:rPr>
            </a:br>
            <a:r>
              <a:rPr sz="1000">
                <a:solidFill>
                  <a:schemeClr val="tx1"/>
                </a:solidFill>
                <a:latin typeface="Montserrat" pitchFamily="2" charset="0"/>
              </a:rPr>
              <a:t>• Planning question (life/event/equity comp)</a:t>
            </a:r>
            <a:br>
              <a:rPr sz="1000">
                <a:solidFill>
                  <a:schemeClr val="tx1"/>
                </a:solidFill>
                <a:latin typeface="Montserrat" pitchFamily="2" charset="0"/>
              </a:rPr>
            </a:br>
            <a:r>
              <a:rPr sz="1000">
                <a:solidFill>
                  <a:schemeClr val="tx1"/>
                </a:solidFill>
                <a:latin typeface="Montserrat" pitchFamily="2" charset="0"/>
              </a:rPr>
              <a:t>• Admin request</a:t>
            </a:r>
            <a:r>
              <a:rPr lang="en-US" sz="1000">
                <a:solidFill>
                  <a:schemeClr val="tx1"/>
                </a:solidFill>
                <a:latin typeface="Montserrat" pitchFamily="2" charset="0"/>
              </a:rPr>
              <a:t> </a:t>
            </a:r>
            <a:r>
              <a:rPr sz="1000">
                <a:solidFill>
                  <a:schemeClr val="tx1"/>
                </a:solidFill>
                <a:latin typeface="Montserrat" pitchFamily="2" charset="0"/>
              </a:rPr>
              <a:t>(forms/beneficiaries/</a:t>
            </a:r>
            <a:r>
              <a:rPr lang="en-US" sz="1000">
                <a:solidFill>
                  <a:schemeClr val="tx1"/>
                </a:solidFill>
                <a:latin typeface="Montserrat" pitchFamily="2" charset="0"/>
              </a:rPr>
              <a:t> </a:t>
            </a:r>
            <a:r>
              <a:rPr sz="1000">
                <a:solidFill>
                  <a:schemeClr val="tx1"/>
                </a:solidFill>
                <a:latin typeface="Montserrat" pitchFamily="2" charset="0"/>
              </a:rPr>
              <a:t>address</a:t>
            </a:r>
            <a:r>
              <a:rPr lang="en-US" sz="1000">
                <a:solidFill>
                  <a:schemeClr val="tx1"/>
                </a:solidFill>
                <a:latin typeface="Montserrat" pitchFamily="2" charset="0"/>
              </a:rPr>
              <a:t> change</a:t>
            </a:r>
            <a:r>
              <a:rPr sz="1000">
                <a:solidFill>
                  <a:schemeClr val="tx1"/>
                </a:solidFill>
                <a:latin typeface="Montserrat" pitchFamily="2" charset="0"/>
              </a:rPr>
              <a:t>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70735" y="2613344"/>
            <a:ext cx="2743200" cy="1371600"/>
          </a:xfrm>
          <a:prstGeom prst="roundRect">
            <a:avLst/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Advisor triage (60-second test)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Light prep? Advisor handles (often async)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Deeper planning if ANY: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</a:t>
            </a:r>
            <a:r>
              <a:rPr sz="1050" err="1">
                <a:solidFill>
                  <a:schemeClr val="tx1"/>
                </a:solidFill>
                <a:latin typeface="Montserrat" pitchFamily="2" charset="0"/>
              </a:rPr>
              <a:t>RightCapital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 scenarios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Specialist judgment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Time-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sensitive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/material decision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  – Multi-stakeholder alignment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52700" y="3978995"/>
            <a:ext cx="3133725" cy="1554480"/>
          </a:xfrm>
          <a:prstGeom prst="roundRect">
            <a:avLst/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Notify CST via Teams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Required fields: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Client/HH &amp; Segment (A–F)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Reason: Portfoli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o, 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Cash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f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low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, 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Planning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Urgency: Now | Soon | Normal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Objective &amp; desired outcome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Deadlines/constraints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Links/attachments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05577" y="1286694"/>
            <a:ext cx="3171821" cy="902365"/>
          </a:xfrm>
          <a:prstGeom prst="roundRect">
            <a:avLst/>
          </a:prstGeom>
          <a:solidFill>
            <a:srgbClr val="5E99D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CST triage &amp; assignment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Assign owner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(Para/Specialist/Senior)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Acknowledge ETA per segment/urgency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Prep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should be impactful 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(no generic reviews)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05577" y="3109667"/>
            <a:ext cx="2743200" cy="890817"/>
          </a:xfrm>
          <a:prstGeom prst="roundRect">
            <a:avLst/>
          </a:prstGeom>
          <a:solidFill>
            <a:srgbClr val="5E99D4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Prep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examples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Portfolio: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acct summary, </a:t>
            </a:r>
            <a:r>
              <a:rPr lang="en-US" sz="1050" err="1">
                <a:solidFill>
                  <a:schemeClr val="tx1"/>
                </a:solidFill>
                <a:latin typeface="Montserrat" pitchFamily="2" charset="0"/>
              </a:rPr>
              <a:t>Ycharts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Cash-flow: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RC, YRP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Planning: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RC, HP, </a:t>
            </a:r>
            <a:r>
              <a:rPr lang="en-US" sz="1050" err="1">
                <a:solidFill>
                  <a:schemeClr val="tx1"/>
                </a:solidFill>
                <a:latin typeface="Montserrat" pitchFamily="2" charset="0"/>
              </a:rPr>
              <a:t>FPPath</a:t>
            </a:r>
            <a:endParaRPr sz="105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090412" y="4069788"/>
            <a:ext cx="2743200" cy="118872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Conversation channel decision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Default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 to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 async email/video unless:</a:t>
            </a:r>
            <a:endParaRPr lang="en-US" sz="1050">
              <a:solidFill>
                <a:schemeClr val="tx1"/>
              </a:solidFill>
              <a:latin typeface="Montserrat" pitchFamily="2" charset="0"/>
            </a:endParaRPr>
          </a:p>
          <a:p>
            <a:r>
              <a:rPr sz="1050">
                <a:solidFill>
                  <a:schemeClr val="tx1"/>
                </a:solidFill>
                <a:latin typeface="Montserrat" pitchFamily="2" charset="0"/>
              </a:rPr>
              <a:t>• Material/irreversible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Multi-party alignment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High emotional stakes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Live judgment adds value</a:t>
            </a:r>
            <a:endParaRPr lang="en-US" sz="1050">
              <a:solidFill>
                <a:schemeClr val="tx1"/>
              </a:solidFill>
              <a:latin typeface="Montserrat" pitchFamily="2" charset="0"/>
            </a:endParaRPr>
          </a:p>
          <a:p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• Direct client request</a:t>
            </a:r>
          </a:p>
        </p:txBody>
      </p:sp>
      <p:cxnSp>
        <p:nvCxnSpPr>
          <p:cNvPr id="12" name="Connector 11"/>
          <p:cNvCxnSpPr/>
          <p:nvPr/>
        </p:nvCxnSpPr>
        <p:spPr>
          <a:xfrm flipV="1">
            <a:off x="2756535" y="4074481"/>
            <a:ext cx="0" cy="1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8">
            <a:extLst>
              <a:ext uri="{FF2B5EF4-FFF2-40B4-BE49-F238E27FC236}">
                <a16:creationId xmlns:a16="http://schemas.microsoft.com/office/drawing/2014/main" id="{ACAC40B4-BBE3-441E-D97B-67A13A328CA7}"/>
              </a:ext>
            </a:extLst>
          </p:cNvPr>
          <p:cNvSpPr/>
          <p:nvPr/>
        </p:nvSpPr>
        <p:spPr>
          <a:xfrm>
            <a:off x="7564754" y="5327813"/>
            <a:ext cx="2743200" cy="65966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rPr sz="1050">
                <a:solidFill>
                  <a:schemeClr val="tx1"/>
                </a:solidFill>
                <a:latin typeface="Montserrat" pitchFamily="2" charset="0"/>
              </a:rPr>
              <a:t>Close the loop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Log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notes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 &amp;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action items in RT</a:t>
            </a:r>
            <a:br>
              <a:rPr sz="1050">
                <a:solidFill>
                  <a:schemeClr val="tx1"/>
                </a:solidFill>
                <a:latin typeface="Montserrat" pitchFamily="2" charset="0"/>
              </a:rPr>
            </a:br>
            <a:r>
              <a:rPr sz="1050">
                <a:solidFill>
                  <a:schemeClr val="tx1"/>
                </a:solidFill>
                <a:latin typeface="Montserrat" pitchFamily="2" charset="0"/>
              </a:rPr>
              <a:t>• </a:t>
            </a:r>
            <a:r>
              <a:rPr lang="en-US" sz="1050">
                <a:solidFill>
                  <a:schemeClr val="tx1"/>
                </a:solidFill>
                <a:latin typeface="Montserrat" pitchFamily="2" charset="0"/>
              </a:rPr>
              <a:t>F</a:t>
            </a:r>
            <a:r>
              <a:rPr sz="1050">
                <a:solidFill>
                  <a:schemeClr val="tx1"/>
                </a:solidFill>
                <a:latin typeface="Montserrat" pitchFamily="2" charset="0"/>
              </a:rPr>
              <a:t>uture proactive outreach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7DE7E10-82A0-A031-F71B-0796440943D3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5686425" y="1737877"/>
            <a:ext cx="819152" cy="30183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F1D7F8A-5C72-6ABA-0EA6-08105E8609D5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7877177" y="2189058"/>
            <a:ext cx="214310" cy="9206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41BC0D6-2EDE-B0C9-05EF-C56F7432490C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3442335" y="2367387"/>
            <a:ext cx="0" cy="2459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97FAE1F-2AC8-CD40-EB54-52356D2D1409}"/>
              </a:ext>
            </a:extLst>
          </p:cNvPr>
          <p:cNvSpPr txBox="1"/>
          <p:nvPr/>
        </p:nvSpPr>
        <p:spPr>
          <a:xfrm>
            <a:off x="711200" y="6183252"/>
            <a:ext cx="10312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i="1"/>
            </a:pPr>
            <a:r>
              <a:rPr lang="en-US" sz="1000">
                <a:latin typeface="Montserrat" pitchFamily="2" charset="0"/>
              </a:rPr>
              <a:t>Ultimate goals: move from reviews to relevance; anticipate the client’s needs; true client segmentation; advisors be advisors; CST provide insights &amp; depth; meeting earns its place</a:t>
            </a:r>
            <a:endParaRPr sz="1000">
              <a:latin typeface="Montserrat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FA9DC5-8566-C738-524E-2B0635D2B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525" y="742484"/>
            <a:ext cx="2942221" cy="2101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94CCEE-067F-6697-67B3-AB3721D5B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8347" y="915782"/>
            <a:ext cx="1641308" cy="17159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DBD107-7F4C-C99B-2ADF-728BC735D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0"/>
            <a:ext cx="10515600" cy="1325563"/>
          </a:xfrm>
        </p:spPr>
        <p:txBody>
          <a:bodyPr/>
          <a:lstStyle/>
          <a:p>
            <a:r>
              <a:rPr lang="en-US"/>
              <a:t>The Best UX is Invisible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61999-6F58-6123-0107-6DCD5238A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518694"/>
            <a:ext cx="5181600" cy="4351338"/>
          </a:xfrm>
        </p:spPr>
        <p:txBody>
          <a:bodyPr>
            <a:normAutofit/>
          </a:bodyPr>
          <a:lstStyle/>
          <a:p>
            <a:r>
              <a:rPr lang="en-US" sz="2000"/>
              <a:t>Recommends exactly what you’re likely to need – before you look for it.</a:t>
            </a:r>
          </a:p>
          <a:p>
            <a:r>
              <a:rPr lang="en-US" sz="2000"/>
              <a:t>One-click checkout, tracking updates, and auto-refunds remove all hassle.</a:t>
            </a:r>
          </a:p>
          <a:p>
            <a:r>
              <a:rPr lang="en-US" sz="2000"/>
              <a:t>Subscriptions arrive before you even think to reorder.</a:t>
            </a:r>
          </a:p>
          <a:p>
            <a:r>
              <a:rPr lang="en-US" sz="2000"/>
              <a:t>Customer service is fast, no-questions-asked, and never makes you beg.</a:t>
            </a:r>
          </a:p>
          <a:p>
            <a:r>
              <a:rPr lang="en-US" sz="2000"/>
              <a:t>Loyalty is driven by speed, reliability, and predictive convenience.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E4ABF-F536-0B9C-F484-2CD6B7FAA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518694"/>
            <a:ext cx="5181600" cy="4351338"/>
          </a:xfrm>
        </p:spPr>
        <p:txBody>
          <a:bodyPr>
            <a:normAutofit/>
          </a:bodyPr>
          <a:lstStyle/>
          <a:p>
            <a:r>
              <a:rPr lang="en-US" sz="2000"/>
              <a:t>You trust the value – there’s no need to compare prices or shop around.</a:t>
            </a:r>
          </a:p>
          <a:p>
            <a:r>
              <a:rPr lang="en-US" sz="2000"/>
              <a:t>Limited choices reduce analysis paralysis and build confidence in what you buy.</a:t>
            </a:r>
          </a:p>
          <a:p>
            <a:r>
              <a:rPr lang="en-US" sz="2000"/>
              <a:t>Membership creates identity – loyalty feels earned, not manipulated.</a:t>
            </a:r>
          </a:p>
          <a:p>
            <a:r>
              <a:rPr lang="en-US" sz="2000"/>
              <a:t>Every element of the experience feels intentional. Not designed to sell, but to serve.</a:t>
            </a:r>
          </a:p>
        </p:txBody>
      </p:sp>
    </p:spTree>
    <p:extLst>
      <p:ext uri="{BB962C8B-B14F-4D97-AF65-F5344CB8AC3E}">
        <p14:creationId xmlns:p14="http://schemas.microsoft.com/office/powerpoint/2010/main" val="256165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417436-062A-C921-0464-58E906066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These Brands Create Such Loyalty?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9AEBAC-4B6B-49D0-A7BF-60F20448B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Does Chick-fil-a have the best chicken you could possibly buy? Then why is it the most beloved chicken restaurant in the world?</a:t>
            </a:r>
          </a:p>
          <a:p>
            <a:pPr marL="0" indent="0">
              <a:buNone/>
            </a:pPr>
            <a:endParaRPr lang="en-US" sz="900"/>
          </a:p>
          <a:p>
            <a:pPr marL="0" indent="0" algn="ctr">
              <a:buNone/>
            </a:pPr>
            <a:r>
              <a:rPr lang="en-US" sz="2900" b="1"/>
              <a:t>They consistently try to make you feel like the most important person in the world.</a:t>
            </a:r>
          </a:p>
          <a:p>
            <a:pPr marL="0" indent="0">
              <a:buNone/>
            </a:pPr>
            <a:endParaRPr lang="en-US" sz="900" b="1"/>
          </a:p>
          <a:p>
            <a:r>
              <a:rPr lang="en-US"/>
              <a:t>Is Apple the only company that makes smartphones and computers? Then why do people line up and wait hours to pay a premium – year after year?</a:t>
            </a:r>
          </a:p>
          <a:p>
            <a:endParaRPr lang="en-US" sz="900"/>
          </a:p>
          <a:p>
            <a:pPr marL="0" indent="0" algn="ctr">
              <a:buNone/>
            </a:pPr>
            <a:r>
              <a:rPr lang="en-US" b="1"/>
              <a:t>It’s the only one that feels like it was made just for you.</a:t>
            </a:r>
          </a:p>
          <a:p>
            <a:pPr marL="0" indent="0">
              <a:buNone/>
            </a:pPr>
            <a:endParaRPr lang="en-US" sz="1100"/>
          </a:p>
          <a:p>
            <a:r>
              <a:rPr lang="en-US"/>
              <a:t>Does Amazon have the best batteries, socks, and household goods in the retail industry? Then why is it the default for millions of people every single day?</a:t>
            </a:r>
          </a:p>
          <a:p>
            <a:pPr marL="0" indent="0">
              <a:buNone/>
            </a:pPr>
            <a:endParaRPr lang="en-US" sz="1300"/>
          </a:p>
          <a:p>
            <a:pPr marL="0" indent="0" algn="ctr">
              <a:buNone/>
            </a:pPr>
            <a:r>
              <a:rPr lang="en-US" sz="2900" b="1"/>
              <a:t>It’s the only one that makes it effortless every single time.</a:t>
            </a:r>
          </a:p>
          <a:p>
            <a:pPr marL="0" indent="0" algn="ctr">
              <a:buNone/>
            </a:pPr>
            <a:endParaRPr lang="en-US" sz="1300" b="1"/>
          </a:p>
          <a:p>
            <a:r>
              <a:rPr lang="en-US"/>
              <a:t>Is Costco the cheapest store in America? Is it the flashiest store in America? Then why do people gladly pay to just walk in the door?</a:t>
            </a:r>
          </a:p>
          <a:p>
            <a:pPr marL="0" indent="0">
              <a:buNone/>
            </a:pPr>
            <a:endParaRPr lang="en-US" sz="1500"/>
          </a:p>
          <a:p>
            <a:pPr marL="0" indent="0" algn="ctr">
              <a:buNone/>
            </a:pPr>
            <a:r>
              <a:rPr lang="en-US" sz="2900" b="1"/>
              <a:t>It’s the only one you trust without needing to second-guess.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4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89A57-C509-6A24-1AAE-D9445CE44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3908"/>
            <a:ext cx="10515600" cy="12101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>
                <a:solidFill>
                  <a:schemeClr val="accent1"/>
                </a:solidFill>
              </a:rPr>
              <a:t>The most referable brands anticipate needs before anyone knows to ask.</a:t>
            </a:r>
          </a:p>
        </p:txBody>
      </p:sp>
    </p:spTree>
    <p:extLst>
      <p:ext uri="{BB962C8B-B14F-4D97-AF65-F5344CB8AC3E}">
        <p14:creationId xmlns:p14="http://schemas.microsoft.com/office/powerpoint/2010/main" val="1316389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064F4-601F-187F-093F-120190146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37904" cy="1325563"/>
          </a:xfrm>
        </p:spPr>
        <p:txBody>
          <a:bodyPr/>
          <a:lstStyle/>
          <a:p>
            <a:r>
              <a:rPr lang="en-US"/>
              <a:t>The Way We Worked No Longer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02B02-0DF6-1E5A-85FD-3A05BB6A3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37520" cy="4351338"/>
          </a:xfrm>
        </p:spPr>
        <p:txBody>
          <a:bodyPr/>
          <a:lstStyle/>
          <a:p>
            <a:r>
              <a:rPr lang="en-US"/>
              <a:t>Our clients don’t struggle with information</a:t>
            </a:r>
          </a:p>
          <a:p>
            <a:r>
              <a:rPr lang="en-US"/>
              <a:t>They struggle with knowing what matters </a:t>
            </a:r>
            <a:r>
              <a:rPr lang="en-US" i="1"/>
              <a:t>now</a:t>
            </a:r>
          </a:p>
          <a:p>
            <a:r>
              <a:rPr lang="en-US"/>
              <a:t>Review meetings tell them where they’ve been</a:t>
            </a:r>
          </a:p>
          <a:p>
            <a:r>
              <a:rPr lang="en-US"/>
              <a:t>Clarity &amp; confidence comes from knowing what’s next</a:t>
            </a:r>
          </a:p>
          <a:p>
            <a:r>
              <a:rPr lang="en-US"/>
              <a:t>The key foundational value proposition of a financial </a:t>
            </a:r>
            <a:r>
              <a:rPr lang="en-US" i="1"/>
              <a:t>advisor</a:t>
            </a:r>
            <a:r>
              <a:rPr lang="en-US"/>
              <a:t> is </a:t>
            </a:r>
            <a:r>
              <a:rPr lang="en-US" i="1"/>
              <a:t>advice</a:t>
            </a:r>
            <a:r>
              <a:rPr lang="en-US"/>
              <a:t> – not information transmission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Great CX makes the knowns obvious and the unknowns navigable.</a:t>
            </a:r>
          </a:p>
        </p:txBody>
      </p:sp>
    </p:spTree>
    <p:extLst>
      <p:ext uri="{BB962C8B-B14F-4D97-AF65-F5344CB8AC3E}">
        <p14:creationId xmlns:p14="http://schemas.microsoft.com/office/powerpoint/2010/main" val="106938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0076AD-6F86-964D-CE19-884CCC480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551862" cy="1325563"/>
          </a:xfrm>
        </p:spPr>
        <p:txBody>
          <a:bodyPr>
            <a:normAutofit/>
          </a:bodyPr>
          <a:lstStyle/>
          <a:p>
            <a:r>
              <a:rPr lang="en-US" sz="3600" dirty="0"/>
              <a:t>The Hidden Cost of Review-driven Engagement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6309B9-1997-93D3-1EAC-975F97196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53052"/>
            <a:ext cx="5157787" cy="823912"/>
          </a:xfrm>
        </p:spPr>
        <p:txBody>
          <a:bodyPr>
            <a:normAutofit/>
          </a:bodyPr>
          <a:lstStyle/>
          <a:p>
            <a:r>
              <a:rPr lang="en-US" sz="2000"/>
              <a:t>What the Old Model Was Built To Do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EC244C-E21A-5270-A376-6ED22AAE1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498" y="2376964"/>
            <a:ext cx="5157787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/>
              <a:t>Deliver consistent reviews aligned with B/D and corporate RIA requirements</a:t>
            </a:r>
          </a:p>
          <a:p>
            <a:r>
              <a:rPr lang="en-US" sz="1800"/>
              <a:t>Create documented touchpoints that satisfied oversight expectations</a:t>
            </a:r>
          </a:p>
          <a:p>
            <a:r>
              <a:rPr lang="en-US" sz="1800"/>
              <a:t>Use meetings as the primary compliance-safe delivery mechanism</a:t>
            </a:r>
          </a:p>
          <a:p>
            <a:r>
              <a:rPr lang="en-US" sz="1800"/>
              <a:t>Present plans, reports, and updates in a controlled setting</a:t>
            </a:r>
          </a:p>
          <a:p>
            <a:r>
              <a:rPr lang="en-US" sz="1800"/>
              <a:t>Maintain a predictable cadence that could be defended and audited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C2EA3-CB76-E43C-5B24-27D17AB2FF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553052"/>
            <a:ext cx="5183188" cy="823912"/>
          </a:xfrm>
        </p:spPr>
        <p:txBody>
          <a:bodyPr>
            <a:normAutofit/>
          </a:bodyPr>
          <a:lstStyle/>
          <a:p>
            <a:r>
              <a:rPr lang="en-US" sz="2000"/>
              <a:t>How That Shaped Our Behavior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5D497-77F3-03FC-D0BC-7BEEF26C3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76964"/>
            <a:ext cx="5183188" cy="3684588"/>
          </a:xfrm>
        </p:spPr>
        <p:txBody>
          <a:bodyPr>
            <a:normAutofit/>
          </a:bodyPr>
          <a:lstStyle/>
          <a:p>
            <a:r>
              <a:rPr lang="en-US" sz="1600"/>
              <a:t>Meetings became the safest place to surface questions</a:t>
            </a:r>
          </a:p>
          <a:p>
            <a:r>
              <a:rPr lang="en-US" sz="1600"/>
              <a:t>Key decisions were intentionally deferred to follow-up, so judgment was applied between meetings, not during them</a:t>
            </a:r>
          </a:p>
          <a:p>
            <a:r>
              <a:rPr lang="en-US" sz="1600"/>
              <a:t>Advice migrated to emails and calls after the “official” review</a:t>
            </a:r>
          </a:p>
          <a:p>
            <a:r>
              <a:rPr lang="en-US" sz="1600"/>
              <a:t>Proactivity was constrained by the design – we became mostly reactive</a:t>
            </a:r>
          </a:p>
          <a:p>
            <a:r>
              <a:rPr lang="en-US" sz="1600"/>
              <a:t>Over time, the structure itself began to feel like value justification – rather than the actual client outcomes</a:t>
            </a:r>
            <a:endParaRPr lang="en-US" sz="1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19722F-03D6-FFED-47BC-F3B71DCD90A3}"/>
              </a:ext>
            </a:extLst>
          </p:cNvPr>
          <p:cNvSpPr txBox="1"/>
          <p:nvPr/>
        </p:nvSpPr>
        <p:spPr>
          <a:xfrm>
            <a:off x="780000" y="6024056"/>
            <a:ext cx="1067743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300" b="1">
                <a:solidFill>
                  <a:schemeClr val="accent1"/>
                </a:solidFill>
              </a:rPr>
              <a:t>Our most valuable advice often lurked in the shadows of follow-up.</a:t>
            </a:r>
            <a:endParaRPr lang="en-US" sz="23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22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67D2C-FC5E-9D3E-52D1-B9755263C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CX is a System, Not a Tool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D7837-A696-C8C4-B3F5-4ADE6E9E7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278732"/>
            <a:ext cx="5157787" cy="823912"/>
          </a:xfrm>
        </p:spPr>
        <p:txBody>
          <a:bodyPr/>
          <a:lstStyle/>
          <a:p>
            <a:r>
              <a:rPr lang="en-US"/>
              <a:t>What We Mean By Design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B14BBC-2E0D-684A-76E0-973A16AAB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102644"/>
            <a:ext cx="5157787" cy="3684588"/>
          </a:xfrm>
        </p:spPr>
        <p:txBody>
          <a:bodyPr>
            <a:normAutofit lnSpcReduction="10000"/>
          </a:bodyPr>
          <a:lstStyle/>
          <a:p>
            <a:r>
              <a:rPr lang="en-US"/>
              <a:t>How prepared we are before a conversation starts</a:t>
            </a:r>
          </a:p>
          <a:p>
            <a:r>
              <a:rPr lang="en-US"/>
              <a:t>How clearly we frame what actually matters</a:t>
            </a:r>
          </a:p>
          <a:p>
            <a:r>
              <a:rPr lang="en-US"/>
              <a:t>When a meeting earns its place</a:t>
            </a:r>
          </a:p>
          <a:p>
            <a:r>
              <a:rPr lang="en-US"/>
              <a:t>How updates and context move without a call</a:t>
            </a:r>
          </a:p>
          <a:p>
            <a:r>
              <a:rPr lang="en-US"/>
              <a:t>Who is thinking ahead before a decision shows up</a:t>
            </a:r>
          </a:p>
          <a:p>
            <a:r>
              <a:rPr lang="en-US"/>
              <a:t>Clear segmentation, so the right solutions find the right clients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54BC81-FAA0-2554-2A13-F87990B61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278732"/>
            <a:ext cx="5183188" cy="823912"/>
          </a:xfrm>
        </p:spPr>
        <p:txBody>
          <a:bodyPr/>
          <a:lstStyle/>
          <a:p>
            <a:r>
              <a:rPr lang="en-US"/>
              <a:t>What We Aren’t Talking About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343094-39CF-8011-5DF7-57B8D7C52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102644"/>
            <a:ext cx="5183188" cy="3684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shiny new app that fixes everything and replaces all engagement</a:t>
            </a:r>
          </a:p>
          <a:p>
            <a:r>
              <a:rPr lang="en-US" dirty="0"/>
              <a:t>A different meeting quota</a:t>
            </a:r>
          </a:p>
          <a:p>
            <a:r>
              <a:rPr lang="en-US" dirty="0"/>
              <a:t>More process for the sake of process</a:t>
            </a:r>
          </a:p>
          <a:p>
            <a:r>
              <a:rPr lang="en-US" dirty="0"/>
              <a:t>Asking people to just “be more proactive”</a:t>
            </a:r>
          </a:p>
          <a:p>
            <a:r>
              <a:rPr lang="en-US" dirty="0"/>
              <a:t>Status quo checklists and meeting topics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058309-F410-9639-E098-6CBBE9CD4D51}"/>
              </a:ext>
            </a:extLst>
          </p:cNvPr>
          <p:cNvSpPr txBox="1"/>
          <p:nvPr/>
        </p:nvSpPr>
        <p:spPr>
          <a:xfrm>
            <a:off x="1007871" y="5787232"/>
            <a:ext cx="99730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CX is how we show up, day to day. </a:t>
            </a:r>
          </a:p>
        </p:txBody>
      </p:sp>
    </p:spTree>
    <p:extLst>
      <p:ext uri="{BB962C8B-B14F-4D97-AF65-F5344CB8AC3E}">
        <p14:creationId xmlns:p14="http://schemas.microsoft.com/office/powerpoint/2010/main" val="2557001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92B912-A516-2624-7671-A5FB8709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Where Clients Feel the Difference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2B3DAC-F0FE-A56F-EBB4-432BF2663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873"/>
            <a:ext cx="10515600" cy="4351338"/>
          </a:xfrm>
        </p:spPr>
        <p:txBody>
          <a:bodyPr>
            <a:normAutofit/>
          </a:bodyPr>
          <a:lstStyle/>
          <a:p>
            <a:r>
              <a:rPr lang="en-US"/>
              <a:t>Decisions don’t feel last-minute</a:t>
            </a:r>
          </a:p>
          <a:p>
            <a:r>
              <a:rPr lang="en-US"/>
              <a:t>Conversations feel relevant, not routine</a:t>
            </a:r>
          </a:p>
          <a:p>
            <a:r>
              <a:rPr lang="en-US"/>
              <a:t>Fewer “did we think of everything?” moments</a:t>
            </a:r>
          </a:p>
          <a:p>
            <a:r>
              <a:rPr lang="en-US"/>
              <a:t>Less explaining, more deciding</a:t>
            </a:r>
          </a:p>
          <a:p>
            <a:r>
              <a:rPr lang="en-US"/>
              <a:t>They don’t have to tee up the conversation</a:t>
            </a:r>
          </a:p>
          <a:p>
            <a:r>
              <a:rPr lang="en-US"/>
              <a:t>They don’t feel like they’re starting from scratch</a:t>
            </a:r>
          </a:p>
          <a:p>
            <a:r>
              <a:rPr lang="en-US"/>
              <a:t>Confidence shows up before outcomes do</a:t>
            </a:r>
          </a:p>
          <a:p>
            <a:r>
              <a:rPr lang="en-US"/>
              <a:t>They don’t wonder if we’re seeing the full picture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D8B75-B6C6-5BA1-88CF-05CB1DEA37C6}"/>
              </a:ext>
            </a:extLst>
          </p:cNvPr>
          <p:cNvSpPr txBox="1"/>
          <p:nvPr/>
        </p:nvSpPr>
        <p:spPr>
          <a:xfrm>
            <a:off x="838200" y="5815334"/>
            <a:ext cx="107563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Clients feel the difference when they stop feeling like they need to periodically manage the relationship.</a:t>
            </a:r>
          </a:p>
        </p:txBody>
      </p:sp>
    </p:spTree>
    <p:extLst>
      <p:ext uri="{BB962C8B-B14F-4D97-AF65-F5344CB8AC3E}">
        <p14:creationId xmlns:p14="http://schemas.microsoft.com/office/powerpoint/2010/main" val="2100649320"/>
      </p:ext>
    </p:extLst>
  </p:cSld>
  <p:clrMapOvr>
    <a:masterClrMapping/>
  </p:clrMapOvr>
</p:sld>
</file>

<file path=ppt/theme/theme1.xml><?xml version="1.0" encoding="utf-8"?>
<a:theme xmlns:a="http://schemas.openxmlformats.org/drawingml/2006/main" name="BOC 2023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C 2023 Theme" id="{3B1961C5-3069-431F-92A5-355A1FD02672}" vid="{7BB3AA0D-64A9-48C4-AE15-E7F1B4435E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7FE55B3263DD46A67BD52DC3911F36" ma:contentTypeVersion="21" ma:contentTypeDescription="Create a new document." ma:contentTypeScope="" ma:versionID="db3501eb9cfc48f30c7851359eed2dc3">
  <xsd:schema xmlns:xsd="http://www.w3.org/2001/XMLSchema" xmlns:xs="http://www.w3.org/2001/XMLSchema" xmlns:p="http://schemas.microsoft.com/office/2006/metadata/properties" xmlns:ns2="aa7c4b8e-3e74-45a2-964b-2cd27d91a22e" xmlns:ns3="4fbd9bdc-8c92-42bd-afe8-4783678a6343" targetNamespace="http://schemas.microsoft.com/office/2006/metadata/properties" ma:root="true" ma:fieldsID="ccac4e59a9c4ccb3b381e7f9dcc43d33" ns2:_="" ns3:_="">
    <xsd:import namespace="aa7c4b8e-3e74-45a2-964b-2cd27d91a22e"/>
    <xsd:import namespace="4fbd9bdc-8c92-42bd-afe8-4783678a6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_Flow_SignoffStatu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7c4b8e-3e74-45a2-964b-2cd27d91a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66276ac-960a-43ab-8ef4-76466be3b4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d9bdc-8c92-42bd-afe8-4783678a634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a6f720-fe01-434a-946c-60b8db7de3dc}" ma:internalName="TaxCatchAll" ma:showField="CatchAllData" ma:web="4fbd9bdc-8c92-42bd-afe8-4783678a6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7c4b8e-3e74-45a2-964b-2cd27d91a22e">
      <Terms xmlns="http://schemas.microsoft.com/office/infopath/2007/PartnerControls"/>
    </lcf76f155ced4ddcb4097134ff3c332f>
    <TaxCatchAll xmlns="4fbd9bdc-8c92-42bd-afe8-4783678a6343" xsi:nil="true"/>
    <_Flow_SignoffStatus xmlns="aa7c4b8e-3e74-45a2-964b-2cd27d91a22e" xsi:nil="true"/>
  </documentManagement>
</p:properties>
</file>

<file path=customXml/itemProps1.xml><?xml version="1.0" encoding="utf-8"?>
<ds:datastoreItem xmlns:ds="http://schemas.openxmlformats.org/officeDocument/2006/customXml" ds:itemID="{0E6A43C2-D510-410E-A443-8B85475825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C73F8B-F260-4AD8-AD5F-9FE0977B6D96}">
  <ds:schemaRefs>
    <ds:schemaRef ds:uri="4fbd9bdc-8c92-42bd-afe8-4783678a6343"/>
    <ds:schemaRef ds:uri="aa7c4b8e-3e74-45a2-964b-2cd27d91a22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6091124-B12C-4C09-8BB4-CC5E69A018AF}">
  <ds:schemaRefs>
    <ds:schemaRef ds:uri="4fbd9bdc-8c92-42bd-afe8-4783678a6343"/>
    <ds:schemaRef ds:uri="aa7c4b8e-3e74-45a2-964b-2cd27d91a22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BOC 2023 Theme</Template>
  <TotalTime>102</TotalTime>
  <Words>2148</Words>
  <Application>Microsoft Office PowerPoint</Application>
  <PresentationFormat>Widescreen</PresentationFormat>
  <Paragraphs>250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Arial</vt:lpstr>
      <vt:lpstr>Montserrat</vt:lpstr>
      <vt:lpstr>Montserrat Black</vt:lpstr>
      <vt:lpstr>Montserrat ExtraBold</vt:lpstr>
      <vt:lpstr>Wingdings</vt:lpstr>
      <vt:lpstr>BOC 2023 Theme</vt:lpstr>
      <vt:lpstr>PowerPoint Presentation</vt:lpstr>
      <vt:lpstr>The Best UX is Invisible</vt:lpstr>
      <vt:lpstr>The Best UX is Invisible</vt:lpstr>
      <vt:lpstr>Why Do These Brands Create Such Loyalty?</vt:lpstr>
      <vt:lpstr>PowerPoint Presentation</vt:lpstr>
      <vt:lpstr>The Way We Worked No Longer Works</vt:lpstr>
      <vt:lpstr>The Hidden Cost of Review-driven Engagement</vt:lpstr>
      <vt:lpstr>CX is a System, Not a Tool</vt:lpstr>
      <vt:lpstr>Where Clients Feel the Difference</vt:lpstr>
      <vt:lpstr>Where the Team Stops Creating Work for Themselves</vt:lpstr>
      <vt:lpstr>Client Segmentation</vt:lpstr>
      <vt:lpstr>What is a “Segment,” really?</vt:lpstr>
      <vt:lpstr>Shift: Inputs &amp; Outcomes</vt:lpstr>
      <vt:lpstr>Shift: Prescriptive Segmentation to Min/Max Segmentation</vt:lpstr>
      <vt:lpstr>The New Segments</vt:lpstr>
      <vt:lpstr>Min/Max Service Guardrails</vt:lpstr>
      <vt:lpstr>Min/Max Guidelines</vt:lpstr>
      <vt:lpstr>Min/Max Segment Responsibility Bounds</vt:lpstr>
      <vt:lpstr>Proactive Client Touches</vt:lpstr>
      <vt:lpstr>Reactive Client Touches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Madison Wallace</dc:creator>
  <cp:keywords/>
  <dc:description>generated using python-pptx</dc:description>
  <cp:lastModifiedBy>Madison Wallace</cp:lastModifiedBy>
  <cp:revision>4</cp:revision>
  <dcterms:created xsi:type="dcterms:W3CDTF">2013-01-27T09:14:16Z</dcterms:created>
  <dcterms:modified xsi:type="dcterms:W3CDTF">2026-07-23T15:05:57Z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0x0101002C7FE55B3263DD46A67BD52DC3911F36</vt:lpwstr>
  </property>
  <property fmtid="{D5CDD505-2E9C-101B-9397-08002B2CF9AE}" pid="3" name="MediaServiceImageTags">
    <vt:lpwstr/>
  </property>
</Properties>
</file>